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98" r:id="rId2"/>
    <p:sldId id="86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9" r:id="rId18"/>
    <p:sldId id="290" r:id="rId19"/>
    <p:sldId id="291" r:id="rId20"/>
    <p:sldId id="287" r:id="rId21"/>
    <p:sldId id="272" r:id="rId22"/>
    <p:sldId id="292" r:id="rId23"/>
    <p:sldId id="293" r:id="rId24"/>
    <p:sldId id="294" r:id="rId25"/>
    <p:sldId id="295" r:id="rId26"/>
    <p:sldId id="360" r:id="rId27"/>
    <p:sldId id="423" r:id="rId28"/>
    <p:sldId id="420" r:id="rId29"/>
    <p:sldId id="426" r:id="rId30"/>
    <p:sldId id="299" r:id="rId31"/>
    <p:sldId id="273" r:id="rId32"/>
    <p:sldId id="274" r:id="rId33"/>
    <p:sldId id="277" r:id="rId34"/>
    <p:sldId id="280" r:id="rId35"/>
    <p:sldId id="282" r:id="rId36"/>
    <p:sldId id="284" r:id="rId37"/>
    <p:sldId id="285" r:id="rId38"/>
    <p:sldId id="288" r:id="rId39"/>
    <p:sldId id="297" r:id="rId40"/>
    <p:sldId id="861" r:id="rId41"/>
    <p:sldId id="415" r:id="rId42"/>
    <p:sldId id="416" r:id="rId43"/>
    <p:sldId id="257" r:id="rId44"/>
    <p:sldId id="417" r:id="rId45"/>
    <p:sldId id="421" r:id="rId46"/>
    <p:sldId id="422" r:id="rId47"/>
    <p:sldId id="427" r:id="rId48"/>
    <p:sldId id="921" r:id="rId49"/>
    <p:sldId id="286" r:id="rId5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4660"/>
  </p:normalViewPr>
  <p:slideViewPr>
    <p:cSldViewPr snapToGrid="0">
      <p:cViewPr>
        <p:scale>
          <a:sx n="77" d="100"/>
          <a:sy n="77" d="100"/>
        </p:scale>
        <p:origin x="3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10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11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12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../embeddings/oleObject13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4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5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6.bin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7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[EGRESOS 2021-2022 FINAL.xlsx]egresos!TablaDinámica1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2400" b="1" i="0" baseline="0" dirty="0">
                <a:solidFill>
                  <a:srgbClr val="FF0000"/>
                </a:solidFill>
                <a:effectLst/>
              </a:rPr>
              <a:t>Egresos 2021-2022</a:t>
            </a:r>
            <a:endParaRPr lang="es-ES" sz="2400" b="1" dirty="0">
              <a:solidFill>
                <a:srgbClr val="FF0000"/>
              </a:solidFill>
              <a:effectLst/>
            </a:endParaRPr>
          </a:p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ES" sz="2400" b="1" i="0" baseline="0" dirty="0">
                <a:solidFill>
                  <a:srgbClr val="FF0000"/>
                </a:solidFill>
                <a:effectLst/>
              </a:rPr>
              <a:t>Cantidad de Egresos por mes</a:t>
            </a:r>
            <a:endParaRPr lang="es-ES" sz="2400" b="1" dirty="0">
              <a:solidFill>
                <a:srgbClr val="FF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152400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152400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152400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152400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152400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152400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152400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egresos!$B$3:$B$4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1524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egresos!$A$5:$A$14</c:f>
              <c:strCache>
                <c:ptCount val="9"/>
                <c:pt idx="0">
                  <c:v>01-Ene</c:v>
                </c:pt>
                <c:pt idx="1">
                  <c:v>02-Feb</c:v>
                </c:pt>
                <c:pt idx="2">
                  <c:v>03-Mar</c:v>
                </c:pt>
                <c:pt idx="3">
                  <c:v>04-Abr</c:v>
                </c:pt>
                <c:pt idx="4">
                  <c:v>05-May</c:v>
                </c:pt>
                <c:pt idx="5">
                  <c:v>06-Jun</c:v>
                </c:pt>
                <c:pt idx="6">
                  <c:v>07-Jul</c:v>
                </c:pt>
                <c:pt idx="7">
                  <c:v>08-Ago</c:v>
                </c:pt>
                <c:pt idx="8">
                  <c:v>09-Sep</c:v>
                </c:pt>
              </c:strCache>
            </c:strRef>
          </c:cat>
          <c:val>
            <c:numRef>
              <c:f>egresos!$B$5:$B$14</c:f>
              <c:numCache>
                <c:formatCode>General</c:formatCode>
                <c:ptCount val="9"/>
                <c:pt idx="0">
                  <c:v>43</c:v>
                </c:pt>
                <c:pt idx="1">
                  <c:v>46</c:v>
                </c:pt>
                <c:pt idx="2">
                  <c:v>66</c:v>
                </c:pt>
                <c:pt idx="3">
                  <c:v>49</c:v>
                </c:pt>
                <c:pt idx="4">
                  <c:v>51</c:v>
                </c:pt>
                <c:pt idx="5">
                  <c:v>53</c:v>
                </c:pt>
                <c:pt idx="6">
                  <c:v>60</c:v>
                </c:pt>
                <c:pt idx="7">
                  <c:v>67</c:v>
                </c:pt>
                <c:pt idx="8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0C-4A3E-8D7F-866811F14A07}"/>
            </c:ext>
          </c:extLst>
        </c:ser>
        <c:ser>
          <c:idx val="1"/>
          <c:order val="1"/>
          <c:tx>
            <c:strRef>
              <c:f>egresos!$C$3:$C$4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15240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egresos!$A$5:$A$14</c:f>
              <c:strCache>
                <c:ptCount val="9"/>
                <c:pt idx="0">
                  <c:v>01-Ene</c:v>
                </c:pt>
                <c:pt idx="1">
                  <c:v>02-Feb</c:v>
                </c:pt>
                <c:pt idx="2">
                  <c:v>03-Mar</c:v>
                </c:pt>
                <c:pt idx="3">
                  <c:v>04-Abr</c:v>
                </c:pt>
                <c:pt idx="4">
                  <c:v>05-May</c:v>
                </c:pt>
                <c:pt idx="5">
                  <c:v>06-Jun</c:v>
                </c:pt>
                <c:pt idx="6">
                  <c:v>07-Jul</c:v>
                </c:pt>
                <c:pt idx="7">
                  <c:v>08-Ago</c:v>
                </c:pt>
                <c:pt idx="8">
                  <c:v>09-Sep</c:v>
                </c:pt>
              </c:strCache>
            </c:strRef>
          </c:cat>
          <c:val>
            <c:numRef>
              <c:f>egresos!$C$5:$C$14</c:f>
              <c:numCache>
                <c:formatCode>General</c:formatCode>
                <c:ptCount val="9"/>
                <c:pt idx="0">
                  <c:v>39</c:v>
                </c:pt>
                <c:pt idx="1">
                  <c:v>63</c:v>
                </c:pt>
                <c:pt idx="2">
                  <c:v>74</c:v>
                </c:pt>
                <c:pt idx="3">
                  <c:v>61</c:v>
                </c:pt>
                <c:pt idx="4">
                  <c:v>74</c:v>
                </c:pt>
                <c:pt idx="5">
                  <c:v>71</c:v>
                </c:pt>
                <c:pt idx="6">
                  <c:v>68</c:v>
                </c:pt>
                <c:pt idx="7">
                  <c:v>83</c:v>
                </c:pt>
                <c:pt idx="8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0C-4A3E-8D7F-866811F14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343360"/>
        <c:axId val="420347280"/>
      </c:lineChart>
      <c:catAx>
        <c:axId val="42034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347280"/>
        <c:crosses val="autoZero"/>
        <c:auto val="1"/>
        <c:lblAlgn val="ctr"/>
        <c:lblOffset val="100"/>
        <c:noMultiLvlLbl val="0"/>
      </c:catAx>
      <c:valAx>
        <c:axId val="42034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34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400" b="1" i="0" baseline="0" dirty="0">
                <a:solidFill>
                  <a:srgbClr val="FF0000"/>
                </a:solidFill>
                <a:effectLst/>
              </a:rPr>
              <a:t>Promedio Días estancia por patología</a:t>
            </a:r>
            <a:endParaRPr lang="es-ES" sz="1800" b="1" dirty="0">
              <a:solidFill>
                <a:srgbClr val="FF0000"/>
              </a:solidFill>
              <a:effectLst/>
            </a:endParaRPr>
          </a:p>
          <a:p>
            <a:pPr>
              <a:defRPr/>
            </a:pPr>
            <a:r>
              <a:rPr lang="es-ES" sz="2400" b="1" i="0" baseline="0" dirty="0">
                <a:solidFill>
                  <a:srgbClr val="FF0000"/>
                </a:solidFill>
                <a:effectLst/>
              </a:rPr>
              <a:t>(Cantidad de días camas ocupado / Cantidad de Egresos</a:t>
            </a:r>
            <a:r>
              <a:rPr lang="es-ES" sz="1800" b="0" i="0" baseline="0" dirty="0">
                <a:effectLst/>
              </a:rPr>
              <a:t>)</a:t>
            </a:r>
            <a:endParaRPr lang="es-E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'Indicadores Mensuales '!$A$232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'Indicadores Mensuales '!$B$231:$F$231</c:f>
              <c:strCache>
                <c:ptCount val="5"/>
                <c:pt idx="0">
                  <c:v>COCAINA</c:v>
                </c:pt>
                <c:pt idx="1">
                  <c:v>CANABINOIDES</c:v>
                </c:pt>
                <c:pt idx="2">
                  <c:v>ALCOHOL</c:v>
                </c:pt>
                <c:pt idx="3">
                  <c:v>HEROÍNA</c:v>
                </c:pt>
                <c:pt idx="4">
                  <c:v>TABACO</c:v>
                </c:pt>
              </c:strCache>
            </c:strRef>
          </c:cat>
          <c:val>
            <c:numRef>
              <c:f>'Indicadores Mensuales '!$B$232:$F$232</c:f>
              <c:numCache>
                <c:formatCode>0.00</c:formatCode>
                <c:ptCount val="5"/>
                <c:pt idx="0">
                  <c:v>22.758354755784062</c:v>
                </c:pt>
                <c:pt idx="1">
                  <c:v>22.388888888888889</c:v>
                </c:pt>
                <c:pt idx="2">
                  <c:v>24.632075471698112</c:v>
                </c:pt>
                <c:pt idx="3">
                  <c:v>21.833333333333332</c:v>
                </c:pt>
                <c:pt idx="4">
                  <c:v>22.15111111111111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E-495C-AD11-B946E93DE67F}"/>
            </c:ext>
          </c:extLst>
        </c:ser>
        <c:ser>
          <c:idx val="1"/>
          <c:order val="1"/>
          <c:tx>
            <c:strRef>
              <c:f>'Indicadores Mensuales '!$A$233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'Indicadores Mensuales '!$B$231:$F$231</c:f>
              <c:strCache>
                <c:ptCount val="5"/>
                <c:pt idx="0">
                  <c:v>COCAINA</c:v>
                </c:pt>
                <c:pt idx="1">
                  <c:v>CANABINOIDES</c:v>
                </c:pt>
                <c:pt idx="2">
                  <c:v>ALCOHOL</c:v>
                </c:pt>
                <c:pt idx="3">
                  <c:v>HEROÍNA</c:v>
                </c:pt>
                <c:pt idx="4">
                  <c:v>TABACO</c:v>
                </c:pt>
              </c:strCache>
            </c:strRef>
          </c:cat>
          <c:val>
            <c:numRef>
              <c:f>'Indicadores Mensuales '!$B$233:$F$233</c:f>
              <c:numCache>
                <c:formatCode>0.00</c:formatCode>
                <c:ptCount val="5"/>
                <c:pt idx="0">
                  <c:v>22.541582150101419</c:v>
                </c:pt>
                <c:pt idx="1">
                  <c:v>22.149295774647886</c:v>
                </c:pt>
                <c:pt idx="2">
                  <c:v>23.978260869565219</c:v>
                </c:pt>
                <c:pt idx="3">
                  <c:v>23.676470588235293</c:v>
                </c:pt>
                <c:pt idx="4">
                  <c:v>21.920152091254753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E-495C-AD11-B946E93DE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795032"/>
        <c:axId val="330171416"/>
      </c:barChart>
      <c:catAx>
        <c:axId val="41279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171416"/>
        <c:crosses val="autoZero"/>
        <c:auto val="1"/>
        <c:lblAlgn val="ctr"/>
        <c:lblOffset val="100"/>
        <c:noMultiLvlLbl val="0"/>
      </c:catAx>
      <c:valAx>
        <c:axId val="330171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795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Analisis de patologias dual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'MULTI-ADICIONES'!$B$37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'MULTI-ADICIONES'!$A$38:$A$42</c:f>
              <c:strCache>
                <c:ptCount val="5"/>
                <c:pt idx="0">
                  <c:v>ESQUIZOFRENIA</c:v>
                </c:pt>
                <c:pt idx="1">
                  <c:v>TRANSTORNOS BIPOLAR</c:v>
                </c:pt>
                <c:pt idx="2">
                  <c:v>TRANSTORNOS DE ANSIEDAD</c:v>
                </c:pt>
                <c:pt idx="3">
                  <c:v>TRANSTORNOS DEPRESIVO</c:v>
                </c:pt>
                <c:pt idx="4">
                  <c:v>DISCAPACIDAD COGNITIVA</c:v>
                </c:pt>
              </c:strCache>
            </c:strRef>
          </c:cat>
          <c:val>
            <c:numRef>
              <c:f>'MULTI-ADICIONES'!$B$38:$B$42</c:f>
              <c:numCache>
                <c:formatCode>General</c:formatCode>
                <c:ptCount val="5"/>
                <c:pt idx="0">
                  <c:v>65</c:v>
                </c:pt>
                <c:pt idx="1">
                  <c:v>83</c:v>
                </c:pt>
                <c:pt idx="2">
                  <c:v>279</c:v>
                </c:pt>
                <c:pt idx="3">
                  <c:v>3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D6-4FFF-AEB9-091490B3D426}"/>
            </c:ext>
          </c:extLst>
        </c:ser>
        <c:ser>
          <c:idx val="1"/>
          <c:order val="1"/>
          <c:tx>
            <c:strRef>
              <c:f>'MULTI-ADICIONES'!$C$37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'MULTI-ADICIONES'!$A$38:$A$42</c:f>
              <c:strCache>
                <c:ptCount val="5"/>
                <c:pt idx="0">
                  <c:v>ESQUIZOFRENIA</c:v>
                </c:pt>
                <c:pt idx="1">
                  <c:v>TRANSTORNOS BIPOLAR</c:v>
                </c:pt>
                <c:pt idx="2">
                  <c:v>TRANSTORNOS DE ANSIEDAD</c:v>
                </c:pt>
                <c:pt idx="3">
                  <c:v>TRANSTORNOS DEPRESIVO</c:v>
                </c:pt>
                <c:pt idx="4">
                  <c:v>DISCAPACIDAD COGNITIVA</c:v>
                </c:pt>
              </c:strCache>
            </c:strRef>
          </c:cat>
          <c:val>
            <c:numRef>
              <c:f>'MULTI-ADICIONES'!$C$38:$C$42</c:f>
              <c:numCache>
                <c:formatCode>General</c:formatCode>
                <c:ptCount val="5"/>
                <c:pt idx="0">
                  <c:v>79</c:v>
                </c:pt>
                <c:pt idx="1">
                  <c:v>74</c:v>
                </c:pt>
                <c:pt idx="2">
                  <c:v>119</c:v>
                </c:pt>
                <c:pt idx="3">
                  <c:v>9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D6-4FFF-AEB9-091490B3D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800520"/>
        <c:axId val="412800912"/>
      </c:barChart>
      <c:catAx>
        <c:axId val="41280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2800912"/>
        <c:crosses val="autoZero"/>
        <c:auto val="1"/>
        <c:lblAlgn val="ctr"/>
        <c:lblOffset val="100"/>
        <c:noMultiLvlLbl val="0"/>
      </c:catAx>
      <c:valAx>
        <c:axId val="41280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800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[AGENDAS 2021-2022 FINAL.xlsx]oportunidad!TablaDinámica3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s-ES" sz="2800" b="1" i="0" baseline="0">
                <a:solidFill>
                  <a:srgbClr val="FF0000"/>
                </a:solidFill>
                <a:effectLst/>
              </a:rPr>
              <a:t>Oportunidad Citas Primer vez en Psiquiatría</a:t>
            </a:r>
            <a:endParaRPr lang="es-ES" sz="2800" b="1">
              <a:solidFill>
                <a:srgbClr val="FF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oportunidad!$B$79:$B$80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oportunidad!$A$81:$A$90</c:f>
              <c:strCache>
                <c:ptCount val="9"/>
                <c:pt idx="0">
                  <c:v>01-Ene</c:v>
                </c:pt>
                <c:pt idx="1">
                  <c:v>02-Feb</c:v>
                </c:pt>
                <c:pt idx="2">
                  <c:v>03-Mar</c:v>
                </c:pt>
                <c:pt idx="3">
                  <c:v>04-Abr</c:v>
                </c:pt>
                <c:pt idx="4">
                  <c:v>05-May</c:v>
                </c:pt>
                <c:pt idx="5">
                  <c:v>06-Jun</c:v>
                </c:pt>
                <c:pt idx="6">
                  <c:v>07-Jul</c:v>
                </c:pt>
                <c:pt idx="7">
                  <c:v>08-Ago</c:v>
                </c:pt>
                <c:pt idx="8">
                  <c:v>09-Sep</c:v>
                </c:pt>
              </c:strCache>
            </c:strRef>
          </c:cat>
          <c:val>
            <c:numRef>
              <c:f>oportunidad!$B$81:$B$90</c:f>
              <c:numCache>
                <c:formatCode>#,##0.00</c:formatCode>
                <c:ptCount val="9"/>
                <c:pt idx="0">
                  <c:v>12.871428571428572</c:v>
                </c:pt>
                <c:pt idx="1">
                  <c:v>12.195121951219512</c:v>
                </c:pt>
                <c:pt idx="2">
                  <c:v>12.496644295302014</c:v>
                </c:pt>
                <c:pt idx="3">
                  <c:v>17.029411764705884</c:v>
                </c:pt>
                <c:pt idx="4">
                  <c:v>11.578947368421053</c:v>
                </c:pt>
                <c:pt idx="5">
                  <c:v>19.686046511627907</c:v>
                </c:pt>
                <c:pt idx="6">
                  <c:v>16.837037037037039</c:v>
                </c:pt>
                <c:pt idx="7">
                  <c:v>9.5309278350515463</c:v>
                </c:pt>
                <c:pt idx="8">
                  <c:v>8.8888888888888893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B6-49B8-ACFC-961393F0AF43}"/>
            </c:ext>
          </c:extLst>
        </c:ser>
        <c:ser>
          <c:idx val="1"/>
          <c:order val="1"/>
          <c:tx>
            <c:strRef>
              <c:f>oportunidad!$C$79:$C$80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oportunidad!$A$81:$A$90</c:f>
              <c:strCache>
                <c:ptCount val="9"/>
                <c:pt idx="0">
                  <c:v>01-Ene</c:v>
                </c:pt>
                <c:pt idx="1">
                  <c:v>02-Feb</c:v>
                </c:pt>
                <c:pt idx="2">
                  <c:v>03-Mar</c:v>
                </c:pt>
                <c:pt idx="3">
                  <c:v>04-Abr</c:v>
                </c:pt>
                <c:pt idx="4">
                  <c:v>05-May</c:v>
                </c:pt>
                <c:pt idx="5">
                  <c:v>06-Jun</c:v>
                </c:pt>
                <c:pt idx="6">
                  <c:v>07-Jul</c:v>
                </c:pt>
                <c:pt idx="7">
                  <c:v>08-Ago</c:v>
                </c:pt>
                <c:pt idx="8">
                  <c:v>09-Sep</c:v>
                </c:pt>
              </c:strCache>
            </c:strRef>
          </c:cat>
          <c:val>
            <c:numRef>
              <c:f>oportunidad!$C$81:$C$90</c:f>
              <c:numCache>
                <c:formatCode>#,##0.00</c:formatCode>
                <c:ptCount val="9"/>
                <c:pt idx="0">
                  <c:v>19.5</c:v>
                </c:pt>
                <c:pt idx="1">
                  <c:v>3</c:v>
                </c:pt>
                <c:pt idx="2">
                  <c:v>10.028169014084508</c:v>
                </c:pt>
                <c:pt idx="3">
                  <c:v>28.25</c:v>
                </c:pt>
                <c:pt idx="4">
                  <c:v>28.555555555555557</c:v>
                </c:pt>
                <c:pt idx="5">
                  <c:v>31.327586206896552</c:v>
                </c:pt>
                <c:pt idx="6">
                  <c:v>25.792207792207794</c:v>
                </c:pt>
                <c:pt idx="7">
                  <c:v>25.019801980198018</c:v>
                </c:pt>
                <c:pt idx="8">
                  <c:v>16.467741935483872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B6-49B8-ACFC-961393F0A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774960"/>
        <c:axId val="412777704"/>
      </c:barChart>
      <c:catAx>
        <c:axId val="41277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777704"/>
        <c:crosses val="autoZero"/>
        <c:auto val="1"/>
        <c:lblAlgn val="ctr"/>
        <c:lblOffset val="100"/>
        <c:noMultiLvlLbl val="0"/>
      </c:catAx>
      <c:valAx>
        <c:axId val="412777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774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[AGENDAS 2021-2022 FINAL.xlsx]oportunidad!TablaDinámica6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Cantidad de Consultas Externas por Especialidad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oportunidad!$B$138:$B$139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oportunidad!$A$140:$A$145</c:f>
              <c:strCache>
                <c:ptCount val="5"/>
                <c:pt idx="0">
                  <c:v>006-PSICOLOGIA</c:v>
                </c:pt>
                <c:pt idx="1">
                  <c:v>007-TRABAJO SOCIAL</c:v>
                </c:pt>
                <c:pt idx="2">
                  <c:v>522-TOXICOLOGIA</c:v>
                </c:pt>
                <c:pt idx="3">
                  <c:v>509-PSIQUIATRIA</c:v>
                </c:pt>
                <c:pt idx="4">
                  <c:v>510-FARMACODEPENDENCIA</c:v>
                </c:pt>
              </c:strCache>
            </c:strRef>
          </c:cat>
          <c:val>
            <c:numRef>
              <c:f>oportunidad!$B$140:$B$145</c:f>
              <c:numCache>
                <c:formatCode>General</c:formatCode>
                <c:ptCount val="5"/>
                <c:pt idx="0">
                  <c:v>4793</c:v>
                </c:pt>
                <c:pt idx="1">
                  <c:v>1871</c:v>
                </c:pt>
                <c:pt idx="2">
                  <c:v>1772</c:v>
                </c:pt>
                <c:pt idx="3">
                  <c:v>7273</c:v>
                </c:pt>
                <c:pt idx="4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76-4CE8-82D5-86E941DED0F7}"/>
            </c:ext>
          </c:extLst>
        </c:ser>
        <c:ser>
          <c:idx val="1"/>
          <c:order val="1"/>
          <c:tx>
            <c:strRef>
              <c:f>oportunidad!$C$138:$C$139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oportunidad!$A$140:$A$145</c:f>
              <c:strCache>
                <c:ptCount val="5"/>
                <c:pt idx="0">
                  <c:v>006-PSICOLOGIA</c:v>
                </c:pt>
                <c:pt idx="1">
                  <c:v>007-TRABAJO SOCIAL</c:v>
                </c:pt>
                <c:pt idx="2">
                  <c:v>522-TOXICOLOGIA</c:v>
                </c:pt>
                <c:pt idx="3">
                  <c:v>509-PSIQUIATRIA</c:v>
                </c:pt>
                <c:pt idx="4">
                  <c:v>510-FARMACODEPENDENCIA</c:v>
                </c:pt>
              </c:strCache>
            </c:strRef>
          </c:cat>
          <c:val>
            <c:numRef>
              <c:f>oportunidad!$C$140:$C$145</c:f>
              <c:numCache>
                <c:formatCode>General</c:formatCode>
                <c:ptCount val="5"/>
                <c:pt idx="0">
                  <c:v>2707</c:v>
                </c:pt>
                <c:pt idx="1">
                  <c:v>2172</c:v>
                </c:pt>
                <c:pt idx="2">
                  <c:v>4709</c:v>
                </c:pt>
                <c:pt idx="3">
                  <c:v>2032</c:v>
                </c:pt>
                <c:pt idx="4">
                  <c:v>1564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76-4CE8-82D5-86E941DED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794640"/>
        <c:axId val="412796208"/>
      </c:barChart>
      <c:catAx>
        <c:axId val="41279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796208"/>
        <c:crosses val="autoZero"/>
        <c:auto val="1"/>
        <c:lblAlgn val="ctr"/>
        <c:lblOffset val="100"/>
        <c:noMultiLvlLbl val="0"/>
      </c:catAx>
      <c:valAx>
        <c:axId val="41279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794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924819385725701E-2"/>
          <c:y val="6.0042530380371231E-2"/>
          <c:w val="0.75833935905876282"/>
          <c:h val="0.87224021573096022"/>
        </c:manualLayout>
      </c:layout>
      <c:doughnutChart>
        <c:varyColors val="1"/>
        <c:ser>
          <c:idx val="0"/>
          <c:order val="0"/>
          <c:tx>
            <c:strRef>
              <c:f>EEFF!$AC$11</c:f>
              <c:strCache>
                <c:ptCount val="1"/>
                <c:pt idx="0">
                  <c:v>V.2022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FF5-4775-A195-2FD8CEBDF15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FF5-4775-A195-2FD8CEBDF15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FF5-4775-A195-2FD8CEBDF1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EEFF!$X$13:$X$14</c:f>
              <c:strCache>
                <c:ptCount val="2"/>
                <c:pt idx="0">
                  <c:v>Pasivo</c:v>
                </c:pt>
                <c:pt idx="1">
                  <c:v>Patrimonio</c:v>
                </c:pt>
              </c:strCache>
            </c:strRef>
          </c:cat>
          <c:val>
            <c:numRef>
              <c:f>EEFF!$AC$13:$AC$14</c:f>
              <c:numCache>
                <c:formatCode>0%</c:formatCode>
                <c:ptCount val="2"/>
                <c:pt idx="0">
                  <c:v>0.14586753772603758</c:v>
                </c:pt>
                <c:pt idx="1">
                  <c:v>0.85413246227396245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F5-4775-A195-2FD8CEBDF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760229088849238"/>
          <c:y val="2.5456288797460302E-3"/>
          <c:w val="0.26898426827469007"/>
          <c:h val="0.164886010063934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EEFF!$X$35</c:f>
              <c:strCache>
                <c:ptCount val="1"/>
                <c:pt idx="0">
                  <c:v>V.2022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cat>
            <c:strRef>
              <c:f>EEFF!$Y$34:$AD$34</c:f>
              <c:strCache>
                <c:ptCount val="6"/>
                <c:pt idx="0">
                  <c:v>EFECTIVO Y EQ DE EFECTIVO</c:v>
                </c:pt>
                <c:pt idx="1">
                  <c:v>INVERSIONES</c:v>
                </c:pt>
                <c:pt idx="2">
                  <c:v>CUENTAS POR COBRAR</c:v>
                </c:pt>
                <c:pt idx="3">
                  <c:v>INVENTARIOS</c:v>
                </c:pt>
                <c:pt idx="4">
                  <c:v>PROPIEDAD, PLANTA Y EQUIPO</c:v>
                </c:pt>
                <c:pt idx="5">
                  <c:v>OTROS ACTIVOS</c:v>
                </c:pt>
              </c:strCache>
            </c:strRef>
          </c:cat>
          <c:val>
            <c:numRef>
              <c:f>EEFF!$Y$35:$AD$35</c:f>
              <c:numCache>
                <c:formatCode>#,##0</c:formatCode>
                <c:ptCount val="6"/>
                <c:pt idx="0">
                  <c:v>160520167.05000001</c:v>
                </c:pt>
                <c:pt idx="1">
                  <c:v>36016267.799999997</c:v>
                </c:pt>
                <c:pt idx="2">
                  <c:v>1901797053.98</c:v>
                </c:pt>
                <c:pt idx="3">
                  <c:v>151264081.91999999</c:v>
                </c:pt>
                <c:pt idx="4">
                  <c:v>21650218837.099998</c:v>
                </c:pt>
                <c:pt idx="5">
                  <c:v>100033748.28999999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74-43B9-9865-E512B9EF4FD0}"/>
            </c:ext>
          </c:extLst>
        </c:ser>
        <c:ser>
          <c:idx val="1"/>
          <c:order val="1"/>
          <c:tx>
            <c:strRef>
              <c:f>EEFF!$X$36</c:f>
              <c:strCache>
                <c:ptCount val="1"/>
                <c:pt idx="0">
                  <c:v>V.2021</c:v>
                </c:pt>
              </c:strCache>
            </c:strRef>
          </c:tx>
          <c:spPr>
            <a:noFill/>
            <a:ln w="25400" cap="flat" cmpd="sng" algn="ctr">
              <a:solidFill>
                <a:srgbClr val="92D050"/>
              </a:solidFill>
              <a:miter lim="800000"/>
            </a:ln>
            <a:effectLst/>
          </c:spPr>
          <c:invertIfNegative val="0"/>
          <c:cat>
            <c:strRef>
              <c:f>EEFF!$Y$34:$AD$34</c:f>
              <c:strCache>
                <c:ptCount val="6"/>
                <c:pt idx="0">
                  <c:v>EFECTIVO Y EQ DE EFECTIVO</c:v>
                </c:pt>
                <c:pt idx="1">
                  <c:v>INVERSIONES</c:v>
                </c:pt>
                <c:pt idx="2">
                  <c:v>CUENTAS POR COBRAR</c:v>
                </c:pt>
                <c:pt idx="3">
                  <c:v>INVENTARIOS</c:v>
                </c:pt>
                <c:pt idx="4">
                  <c:v>PROPIEDAD, PLANTA Y EQUIPO</c:v>
                </c:pt>
                <c:pt idx="5">
                  <c:v>OTROS ACTIVOS</c:v>
                </c:pt>
              </c:strCache>
            </c:strRef>
          </c:cat>
          <c:val>
            <c:numRef>
              <c:f>EEFF!$Y$36:$AD$36</c:f>
              <c:numCache>
                <c:formatCode>#,##0</c:formatCode>
                <c:ptCount val="6"/>
                <c:pt idx="0">
                  <c:v>456807642.71999997</c:v>
                </c:pt>
                <c:pt idx="1">
                  <c:v>32016267.800000001</c:v>
                </c:pt>
                <c:pt idx="2">
                  <c:v>2827626887.79</c:v>
                </c:pt>
                <c:pt idx="3">
                  <c:v>130199305.55</c:v>
                </c:pt>
                <c:pt idx="4">
                  <c:v>21644035869.18</c:v>
                </c:pt>
                <c:pt idx="5">
                  <c:v>121790122.59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74-43B9-9865-E512B9EF4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14145096"/>
        <c:axId val="414147840"/>
      </c:barChart>
      <c:catAx>
        <c:axId val="414145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4147840"/>
        <c:crosses val="autoZero"/>
        <c:auto val="1"/>
        <c:lblAlgn val="ctr"/>
        <c:lblOffset val="100"/>
        <c:noMultiLvlLbl val="0"/>
      </c:catAx>
      <c:valAx>
        <c:axId val="41414784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41414509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EEFF!$X$60</c:f>
              <c:strCache>
                <c:ptCount val="1"/>
                <c:pt idx="0">
                  <c:v>V. 2022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cat>
            <c:strRef>
              <c:f>EEFF!$Y$59:$AA$59</c:f>
              <c:strCache>
                <c:ptCount val="3"/>
                <c:pt idx="0">
                  <c:v>PRÉSTAMOS POR PAGAR</c:v>
                </c:pt>
                <c:pt idx="1">
                  <c:v>CUENTAS POR PAGAR</c:v>
                </c:pt>
                <c:pt idx="2">
                  <c:v>BENEFICIOS A EMPLEADOS</c:v>
                </c:pt>
              </c:strCache>
            </c:strRef>
          </c:cat>
          <c:val>
            <c:numRef>
              <c:f>EEFF!$Y$60:$AA$60</c:f>
              <c:numCache>
                <c:formatCode>#,##0</c:formatCode>
                <c:ptCount val="3"/>
                <c:pt idx="0">
                  <c:v>0</c:v>
                </c:pt>
                <c:pt idx="1">
                  <c:v>1345600619.9100001</c:v>
                </c:pt>
                <c:pt idx="2">
                  <c:v>2155198428.1599998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9-4E03-9264-767CCEB49784}"/>
            </c:ext>
          </c:extLst>
        </c:ser>
        <c:ser>
          <c:idx val="1"/>
          <c:order val="1"/>
          <c:tx>
            <c:strRef>
              <c:f>EEFF!$X$61</c:f>
              <c:strCache>
                <c:ptCount val="1"/>
                <c:pt idx="0">
                  <c:v>V. 2021</c:v>
                </c:pt>
              </c:strCache>
            </c:strRef>
          </c:tx>
          <c:spPr>
            <a:noFill/>
            <a:ln w="25400" cap="flat" cmpd="sng" algn="ctr">
              <a:solidFill>
                <a:srgbClr val="92D050"/>
              </a:solidFill>
              <a:miter lim="800000"/>
            </a:ln>
            <a:effectLst/>
          </c:spPr>
          <c:invertIfNegative val="0"/>
          <c:cat>
            <c:strRef>
              <c:f>EEFF!$Y$59:$AA$59</c:f>
              <c:strCache>
                <c:ptCount val="3"/>
                <c:pt idx="0">
                  <c:v>PRÉSTAMOS POR PAGAR</c:v>
                </c:pt>
                <c:pt idx="1">
                  <c:v>CUENTAS POR PAGAR</c:v>
                </c:pt>
                <c:pt idx="2">
                  <c:v>BENEFICIOS A EMPLEADOS</c:v>
                </c:pt>
              </c:strCache>
            </c:strRef>
          </c:cat>
          <c:val>
            <c:numRef>
              <c:f>EEFF!$Y$61:$AA$61</c:f>
              <c:numCache>
                <c:formatCode>#,##0</c:formatCode>
                <c:ptCount val="3"/>
                <c:pt idx="0">
                  <c:v>59687850</c:v>
                </c:pt>
                <c:pt idx="1">
                  <c:v>1544925228</c:v>
                </c:pt>
                <c:pt idx="2">
                  <c:v>1257188341.1599998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B9-4E03-9264-767CCEB49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421896112"/>
        <c:axId val="421889448"/>
      </c:barChart>
      <c:catAx>
        <c:axId val="421896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1889448"/>
        <c:crosses val="autoZero"/>
        <c:auto val="1"/>
        <c:lblAlgn val="ctr"/>
        <c:lblOffset val="100"/>
        <c:noMultiLvlLbl val="0"/>
      </c:catAx>
      <c:valAx>
        <c:axId val="42188944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42189611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126658916214801"/>
          <c:y val="4.1119100016220999E-3"/>
          <c:w val="0.47746667510891377"/>
          <c:h val="0.1338093219913688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effectLst/>
  </c:spPr>
  <c:txPr>
    <a:bodyPr/>
    <a:lstStyle/>
    <a:p>
      <a:pP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81370604818163E-2"/>
          <c:y val="5.246912884720404E-2"/>
          <c:w val="0.89996424166794375"/>
          <c:h val="0.88045038568753342"/>
        </c:manualLayout>
      </c:layout>
      <c:lineChart>
        <c:grouping val="standard"/>
        <c:varyColors val="0"/>
        <c:ser>
          <c:idx val="0"/>
          <c:order val="0"/>
          <c:tx>
            <c:strRef>
              <c:f>PYG.A!$C$86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PYG.A!$D$85:$O$85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PYG.A!$D$86:$O$86</c:f>
              <c:numCache>
                <c:formatCode>#,##0_ ;\-#,##0\ </c:formatCode>
                <c:ptCount val="9"/>
                <c:pt idx="0">
                  <c:v>374264930</c:v>
                </c:pt>
                <c:pt idx="1">
                  <c:v>578595216</c:v>
                </c:pt>
                <c:pt idx="2">
                  <c:v>899173498</c:v>
                </c:pt>
                <c:pt idx="3">
                  <c:v>520370608</c:v>
                </c:pt>
                <c:pt idx="4">
                  <c:v>750744921</c:v>
                </c:pt>
                <c:pt idx="5">
                  <c:v>843535399</c:v>
                </c:pt>
                <c:pt idx="6">
                  <c:v>448754734</c:v>
                </c:pt>
                <c:pt idx="7">
                  <c:v>945912321</c:v>
                </c:pt>
                <c:pt idx="8">
                  <c:v>-94809075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2B-4650-BF16-E41DE991E739}"/>
            </c:ext>
          </c:extLst>
        </c:ser>
        <c:ser>
          <c:idx val="1"/>
          <c:order val="1"/>
          <c:tx>
            <c:strRef>
              <c:f>PYG.A!$C$87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strRef>
              <c:f>PYG.A!$D$85:$O$85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PYG.A!$D$87:$O$87</c:f>
              <c:numCache>
                <c:formatCode>#,##0_ ;\-#,##0\ </c:formatCode>
                <c:ptCount val="9"/>
                <c:pt idx="0">
                  <c:v>434364835</c:v>
                </c:pt>
                <c:pt idx="1">
                  <c:v>384777369</c:v>
                </c:pt>
                <c:pt idx="2">
                  <c:v>1361469517</c:v>
                </c:pt>
                <c:pt idx="3">
                  <c:v>822229607</c:v>
                </c:pt>
                <c:pt idx="4">
                  <c:v>184458057</c:v>
                </c:pt>
                <c:pt idx="5">
                  <c:v>373103209.5</c:v>
                </c:pt>
                <c:pt idx="6">
                  <c:v>587124688.5</c:v>
                </c:pt>
                <c:pt idx="7">
                  <c:v>1181011329</c:v>
                </c:pt>
                <c:pt idx="8">
                  <c:v>614367373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2B-4650-BF16-E41DE991E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3876128"/>
        <c:axId val="723876912"/>
      </c:lineChart>
      <c:catAx>
        <c:axId val="72387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23876912"/>
        <c:crosses val="autoZero"/>
        <c:auto val="1"/>
        <c:lblAlgn val="ctr"/>
        <c:lblOffset val="100"/>
        <c:noMultiLvlLbl val="0"/>
      </c:catAx>
      <c:valAx>
        <c:axId val="72387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23876128"/>
        <c:crosses val="autoZero"/>
        <c:crossBetween val="between"/>
        <c:dispUnits>
          <c:builtInUnit val="thousands"/>
          <c:dispUnitsLbl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721238259955795"/>
          <c:y val="5.0484165740851267E-2"/>
          <c:w val="0.11959566779406391"/>
          <c:h val="8.139024787813641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[ingresos 2020-2021 FINAL.xlsx]Hoja1!TablaDinámica1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3200" b="1" i="0" baseline="0" dirty="0">
                <a:solidFill>
                  <a:srgbClr val="FF0000"/>
                </a:solidFill>
                <a:effectLst/>
              </a:rPr>
              <a:t>Ingresos 2021-2022</a:t>
            </a:r>
            <a:endParaRPr lang="es-ES" sz="2400" b="1" dirty="0">
              <a:solidFill>
                <a:srgbClr val="FF0000"/>
              </a:solidFill>
              <a:effectLst/>
            </a:endParaRPr>
          </a:p>
          <a:p>
            <a:pPr>
              <a:defRPr/>
            </a:pPr>
            <a:r>
              <a:rPr lang="es-ES" sz="3200" b="1" i="0" baseline="0" dirty="0">
                <a:solidFill>
                  <a:srgbClr val="FF0000"/>
                </a:solidFill>
                <a:effectLst/>
              </a:rPr>
              <a:t>Cantidad de Ingresos por mes</a:t>
            </a:r>
            <a:endParaRPr lang="es-ES" sz="2400" b="1" dirty="0">
              <a:solidFill>
                <a:srgbClr val="FF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7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square"/>
          <c:size val="7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7"/>
          <c:spPr>
            <a:solidFill>
              <a:schemeClr val="accent1"/>
            </a:solidFill>
            <a:ln w="1492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7"/>
          <c:spPr>
            <a:solidFill>
              <a:schemeClr val="accent1"/>
            </a:solidFill>
            <a:ln w="1492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7"/>
          <c:spPr>
            <a:solidFill>
              <a:schemeClr val="accent1"/>
            </a:solidFill>
            <a:ln w="152400">
              <a:solidFill>
                <a:schemeClr val="accent1"/>
              </a:solidFill>
            </a:ln>
            <a:effectLst/>
          </c:spPr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7"/>
          <c:spPr>
            <a:solidFill>
              <a:schemeClr val="accent1"/>
            </a:solidFill>
            <a:ln w="152400">
              <a:solidFill>
                <a:schemeClr val="accent1"/>
              </a:solidFill>
            </a:ln>
            <a:effectLst/>
          </c:spPr>
        </c:marker>
      </c:pivotFmt>
      <c:pivotFmt>
        <c:idx val="6"/>
        <c:spPr>
          <a:solidFill>
            <a:schemeClr val="accent1"/>
          </a:solidFill>
          <a:ln w="25400" cap="rnd">
            <a:solidFill>
              <a:schemeClr val="accent1"/>
            </a:solidFill>
            <a:round/>
          </a:ln>
          <a:effectLst/>
        </c:spPr>
        <c:marker>
          <c:symbol val="square"/>
          <c:size val="7"/>
          <c:spPr>
            <a:solidFill>
              <a:schemeClr val="accent2"/>
            </a:solidFill>
            <a:ln w="152400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7"/>
          <c:spPr>
            <a:solidFill>
              <a:schemeClr val="accent1"/>
            </a:solidFill>
            <a:ln w="1492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5400" cap="rnd">
            <a:solidFill>
              <a:schemeClr val="accent1"/>
            </a:solidFill>
            <a:round/>
          </a:ln>
          <a:effectLst/>
        </c:spPr>
        <c:marker>
          <c:symbol val="square"/>
          <c:size val="7"/>
          <c:spPr>
            <a:solidFill>
              <a:schemeClr val="accent2"/>
            </a:solidFill>
            <a:ln w="152400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7"/>
          <c:spPr>
            <a:solidFill>
              <a:schemeClr val="accent1"/>
            </a:solidFill>
            <a:ln w="1492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5400" cap="rnd">
            <a:solidFill>
              <a:schemeClr val="accent1"/>
            </a:solidFill>
            <a:round/>
          </a:ln>
          <a:effectLst/>
        </c:spPr>
        <c:marker>
          <c:symbol val="square"/>
          <c:size val="7"/>
          <c:spPr>
            <a:solidFill>
              <a:schemeClr val="accent2"/>
            </a:solidFill>
            <a:ln w="152400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Hoja1!$B$3:$B$4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149225">
                <a:solidFill>
                  <a:schemeClr val="accent1"/>
                </a:solidFill>
              </a:ln>
              <a:effectLst/>
            </c:spPr>
          </c:marker>
          <c:dPt>
            <c:idx val="10"/>
            <c:marker>
              <c:symbol val="circle"/>
              <c:size val="7"/>
              <c:spPr>
                <a:solidFill>
                  <a:schemeClr val="accent1"/>
                </a:solidFill>
                <a:ln w="1492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B44-48F8-A8D5-0EBA39E08A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Hoja1!$A$5:$A$14</c:f>
              <c:strCache>
                <c:ptCount val="9"/>
                <c:pt idx="0">
                  <c:v>01-Ene</c:v>
                </c:pt>
                <c:pt idx="1">
                  <c:v>02-Feb</c:v>
                </c:pt>
                <c:pt idx="2">
                  <c:v>03-Mar</c:v>
                </c:pt>
                <c:pt idx="3">
                  <c:v>04-Abr</c:v>
                </c:pt>
                <c:pt idx="4">
                  <c:v>05-May</c:v>
                </c:pt>
                <c:pt idx="5">
                  <c:v>06-Jun</c:v>
                </c:pt>
                <c:pt idx="6">
                  <c:v>07-Jul</c:v>
                </c:pt>
                <c:pt idx="7">
                  <c:v>08-Ago</c:v>
                </c:pt>
                <c:pt idx="8">
                  <c:v>09-Sep</c:v>
                </c:pt>
              </c:strCache>
            </c:strRef>
          </c:cat>
          <c:val>
            <c:numRef>
              <c:f>Hoja1!$B$5:$B$14</c:f>
              <c:numCache>
                <c:formatCode>General</c:formatCode>
                <c:ptCount val="9"/>
                <c:pt idx="0">
                  <c:v>52</c:v>
                </c:pt>
                <c:pt idx="1">
                  <c:v>43</c:v>
                </c:pt>
                <c:pt idx="2">
                  <c:v>76</c:v>
                </c:pt>
                <c:pt idx="3">
                  <c:v>52</c:v>
                </c:pt>
                <c:pt idx="4">
                  <c:v>53</c:v>
                </c:pt>
                <c:pt idx="5">
                  <c:v>57</c:v>
                </c:pt>
                <c:pt idx="6">
                  <c:v>66</c:v>
                </c:pt>
                <c:pt idx="7">
                  <c:v>60</c:v>
                </c:pt>
                <c:pt idx="8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27-46CE-8D73-329EF5B88F3E}"/>
            </c:ext>
          </c:extLst>
        </c:ser>
        <c:ser>
          <c:idx val="1"/>
          <c:order val="1"/>
          <c:tx>
            <c:strRef>
              <c:f>Hoja1!$C$3:$C$4</c:f>
              <c:strCache>
                <c:ptCount val="1"/>
                <c:pt idx="0">
                  <c:v>2022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152400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Hoja1!$A$5:$A$14</c:f>
              <c:strCache>
                <c:ptCount val="9"/>
                <c:pt idx="0">
                  <c:v>01-Ene</c:v>
                </c:pt>
                <c:pt idx="1">
                  <c:v>02-Feb</c:v>
                </c:pt>
                <c:pt idx="2">
                  <c:v>03-Mar</c:v>
                </c:pt>
                <c:pt idx="3">
                  <c:v>04-Abr</c:v>
                </c:pt>
                <c:pt idx="4">
                  <c:v>05-May</c:v>
                </c:pt>
                <c:pt idx="5">
                  <c:v>06-Jun</c:v>
                </c:pt>
                <c:pt idx="6">
                  <c:v>07-Jul</c:v>
                </c:pt>
                <c:pt idx="7">
                  <c:v>08-Ago</c:v>
                </c:pt>
                <c:pt idx="8">
                  <c:v>09-Sep</c:v>
                </c:pt>
              </c:strCache>
            </c:strRef>
          </c:cat>
          <c:val>
            <c:numRef>
              <c:f>Hoja1!$C$5:$C$14</c:f>
              <c:numCache>
                <c:formatCode>General</c:formatCode>
                <c:ptCount val="9"/>
                <c:pt idx="0">
                  <c:v>37</c:v>
                </c:pt>
                <c:pt idx="1">
                  <c:v>70</c:v>
                </c:pt>
                <c:pt idx="2">
                  <c:v>91</c:v>
                </c:pt>
                <c:pt idx="3">
                  <c:v>72</c:v>
                </c:pt>
                <c:pt idx="4">
                  <c:v>63</c:v>
                </c:pt>
                <c:pt idx="5">
                  <c:v>59</c:v>
                </c:pt>
                <c:pt idx="6">
                  <c:v>89</c:v>
                </c:pt>
                <c:pt idx="7">
                  <c:v>89</c:v>
                </c:pt>
                <c:pt idx="8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27-46CE-8D73-329EF5B88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0337088"/>
        <c:axId val="420345712"/>
      </c:lineChart>
      <c:catAx>
        <c:axId val="42033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345712"/>
        <c:crosses val="autoZero"/>
        <c:auto val="1"/>
        <c:lblAlgn val="ctr"/>
        <c:lblOffset val="100"/>
        <c:noMultiLvlLbl val="0"/>
      </c:catAx>
      <c:valAx>
        <c:axId val="42034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3370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ocupacional</a:t>
            </a:r>
          </a:p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Cantidad de Egresos</a:t>
            </a:r>
            <a:r>
              <a:rPr lang="es-ES" sz="2400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Cantidad de camas disponibles (96)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egresos!$B$25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1.3215859030837005E-2"/>
                  <c:y val="1.2139605462822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17-4E24-A583-F60954716A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egresos!$A$26:$A$34</c:f>
              <c:strCache>
                <c:ptCount val="9"/>
                <c:pt idx="0">
                  <c:v>01-Ene</c:v>
                </c:pt>
                <c:pt idx="1">
                  <c:v>02-Feb</c:v>
                </c:pt>
                <c:pt idx="2">
                  <c:v>03-Mar</c:v>
                </c:pt>
                <c:pt idx="3">
                  <c:v>04-Abr</c:v>
                </c:pt>
                <c:pt idx="4">
                  <c:v>05-May</c:v>
                </c:pt>
                <c:pt idx="5">
                  <c:v>06-Jun</c:v>
                </c:pt>
                <c:pt idx="6">
                  <c:v>07-Jul</c:v>
                </c:pt>
                <c:pt idx="7">
                  <c:v>08-Ago</c:v>
                </c:pt>
                <c:pt idx="8">
                  <c:v>09-Sep</c:v>
                </c:pt>
              </c:strCache>
            </c:strRef>
          </c:cat>
          <c:val>
            <c:numRef>
              <c:f>egresos!$B$26:$B$34</c:f>
              <c:numCache>
                <c:formatCode>0%</c:formatCode>
                <c:ptCount val="9"/>
                <c:pt idx="0">
                  <c:v>0.44791666666666669</c:v>
                </c:pt>
                <c:pt idx="1">
                  <c:v>0.47916666666666669</c:v>
                </c:pt>
                <c:pt idx="2">
                  <c:v>0.6875</c:v>
                </c:pt>
                <c:pt idx="3">
                  <c:v>0.51041666666666663</c:v>
                </c:pt>
                <c:pt idx="4">
                  <c:v>0.53125</c:v>
                </c:pt>
                <c:pt idx="5">
                  <c:v>0.55208333333333337</c:v>
                </c:pt>
                <c:pt idx="6">
                  <c:v>0.625</c:v>
                </c:pt>
                <c:pt idx="7">
                  <c:v>0.69791666666666663</c:v>
                </c:pt>
                <c:pt idx="8">
                  <c:v>0.77083333333333337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65-4C9E-914A-D8A92630B066}"/>
            </c:ext>
          </c:extLst>
        </c:ser>
        <c:ser>
          <c:idx val="1"/>
          <c:order val="1"/>
          <c:tx>
            <c:strRef>
              <c:f>egresos!$C$25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2.9368575624081155E-3"/>
                  <c:y val="-1.6186140617096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17-4E24-A583-F60954716A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egresos!$A$26:$A$34</c:f>
              <c:strCache>
                <c:ptCount val="9"/>
                <c:pt idx="0">
                  <c:v>01-Ene</c:v>
                </c:pt>
                <c:pt idx="1">
                  <c:v>02-Feb</c:v>
                </c:pt>
                <c:pt idx="2">
                  <c:v>03-Mar</c:v>
                </c:pt>
                <c:pt idx="3">
                  <c:v>04-Abr</c:v>
                </c:pt>
                <c:pt idx="4">
                  <c:v>05-May</c:v>
                </c:pt>
                <c:pt idx="5">
                  <c:v>06-Jun</c:v>
                </c:pt>
                <c:pt idx="6">
                  <c:v>07-Jul</c:v>
                </c:pt>
                <c:pt idx="7">
                  <c:v>08-Ago</c:v>
                </c:pt>
                <c:pt idx="8">
                  <c:v>09-Sep</c:v>
                </c:pt>
              </c:strCache>
            </c:strRef>
          </c:cat>
          <c:val>
            <c:numRef>
              <c:f>egresos!$C$26:$C$34</c:f>
              <c:numCache>
                <c:formatCode>0%</c:formatCode>
                <c:ptCount val="9"/>
                <c:pt idx="0">
                  <c:v>0.40625</c:v>
                </c:pt>
                <c:pt idx="1">
                  <c:v>0.65625</c:v>
                </c:pt>
                <c:pt idx="2">
                  <c:v>0.77083333333333337</c:v>
                </c:pt>
                <c:pt idx="3">
                  <c:v>0.63541666666666663</c:v>
                </c:pt>
                <c:pt idx="4">
                  <c:v>0.77083333333333337</c:v>
                </c:pt>
                <c:pt idx="5">
                  <c:v>0.73958333333333337</c:v>
                </c:pt>
                <c:pt idx="6">
                  <c:v>0.70833333333333337</c:v>
                </c:pt>
                <c:pt idx="7">
                  <c:v>0.86458333333333337</c:v>
                </c:pt>
                <c:pt idx="8">
                  <c:v>0.96875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65-4C9E-914A-D8A92630B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350808"/>
        <c:axId val="420350024"/>
      </c:barChart>
      <c:catAx>
        <c:axId val="420350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350024"/>
        <c:crosses val="autoZero"/>
        <c:auto val="1"/>
        <c:lblAlgn val="ctr"/>
        <c:lblOffset val="100"/>
        <c:noMultiLvlLbl val="0"/>
      </c:catAx>
      <c:valAx>
        <c:axId val="42035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350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[EGRESOS 2021-2022 FINAL.xlsx]Indicadores Mensuales !Tabla dinámica3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Egresos por Causa</a:t>
            </a:r>
          </a:p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E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Respresenta</a:t>
            </a:r>
            <a:r>
              <a:rPr lang="es-ES" sz="2400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comparativo de los egresos por causa y año</a:t>
            </a:r>
          </a:p>
        </c:rich>
      </c:tx>
      <c:layout>
        <c:manualLayout>
          <c:xMode val="edge"/>
          <c:yMode val="edge"/>
          <c:x val="0.20403324400755771"/>
          <c:y val="5.2097588298569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'Indicadores Mensuales '!$B$33:$B$34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'Indicadores Mensuales '!$A$35:$A$42</c:f>
              <c:strCache>
                <c:ptCount val="7"/>
                <c:pt idx="0">
                  <c:v>04-FUGA</c:v>
                </c:pt>
                <c:pt idx="1">
                  <c:v>05-ALTA TERAPEUTICA</c:v>
                </c:pt>
                <c:pt idx="2">
                  <c:v>06-ALTA VOLUNTARIA</c:v>
                </c:pt>
                <c:pt idx="3">
                  <c:v>13-ALTA POR ABANDONO</c:v>
                </c:pt>
                <c:pt idx="4">
                  <c:v>14-TERMINA TRATAMIENTO</c:v>
                </c:pt>
                <c:pt idx="5">
                  <c:v>19-REMISION</c:v>
                </c:pt>
                <c:pt idx="6">
                  <c:v>02-FALLECIDO</c:v>
                </c:pt>
              </c:strCache>
            </c:strRef>
          </c:cat>
          <c:val>
            <c:numRef>
              <c:f>'Indicadores Mensuales '!$B$35:$B$42</c:f>
              <c:numCache>
                <c:formatCode>General</c:formatCode>
                <c:ptCount val="7"/>
                <c:pt idx="0">
                  <c:v>9</c:v>
                </c:pt>
                <c:pt idx="1">
                  <c:v>86</c:v>
                </c:pt>
                <c:pt idx="2">
                  <c:v>192</c:v>
                </c:pt>
                <c:pt idx="3">
                  <c:v>1</c:v>
                </c:pt>
                <c:pt idx="4">
                  <c:v>214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28-42FC-94B9-A4C57D89AC96}"/>
            </c:ext>
          </c:extLst>
        </c:ser>
        <c:ser>
          <c:idx val="1"/>
          <c:order val="1"/>
          <c:tx>
            <c:strRef>
              <c:f>'Indicadores Mensuales '!$C$33:$C$34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'Indicadores Mensuales '!$A$35:$A$42</c:f>
              <c:strCache>
                <c:ptCount val="7"/>
                <c:pt idx="0">
                  <c:v>04-FUGA</c:v>
                </c:pt>
                <c:pt idx="1">
                  <c:v>05-ALTA TERAPEUTICA</c:v>
                </c:pt>
                <c:pt idx="2">
                  <c:v>06-ALTA VOLUNTARIA</c:v>
                </c:pt>
                <c:pt idx="3">
                  <c:v>13-ALTA POR ABANDONO</c:v>
                </c:pt>
                <c:pt idx="4">
                  <c:v>14-TERMINA TRATAMIENTO</c:v>
                </c:pt>
                <c:pt idx="5">
                  <c:v>19-REMISION</c:v>
                </c:pt>
                <c:pt idx="6">
                  <c:v>02-FALLECIDO</c:v>
                </c:pt>
              </c:strCache>
            </c:strRef>
          </c:cat>
          <c:val>
            <c:numRef>
              <c:f>'Indicadores Mensuales '!$C$35:$C$42</c:f>
              <c:numCache>
                <c:formatCode>General</c:formatCode>
                <c:ptCount val="7"/>
                <c:pt idx="0">
                  <c:v>14</c:v>
                </c:pt>
                <c:pt idx="1">
                  <c:v>119</c:v>
                </c:pt>
                <c:pt idx="2">
                  <c:v>216</c:v>
                </c:pt>
                <c:pt idx="3">
                  <c:v>1</c:v>
                </c:pt>
                <c:pt idx="4">
                  <c:v>267</c:v>
                </c:pt>
                <c:pt idx="5">
                  <c:v>8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28-42FC-94B9-A4C57D89A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0349240"/>
        <c:axId val="420349632"/>
      </c:barChart>
      <c:catAx>
        <c:axId val="420349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20349632"/>
        <c:crosses val="autoZero"/>
        <c:auto val="1"/>
        <c:lblAlgn val="ctr"/>
        <c:lblOffset val="100"/>
        <c:noMultiLvlLbl val="0"/>
      </c:catAx>
      <c:valAx>
        <c:axId val="420349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349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[EGRESOS 2021-2022 FINAL.xlsx]Hoja3!Tabla dinámica1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</a:t>
            </a:r>
            <a:r>
              <a:rPr lang="en-US" sz="1800" b="1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demografico de pacientes atendidos por regiones   </a:t>
            </a:r>
            <a:endParaRPr lang="en-US" sz="1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050481575265648"/>
          <c:y val="0.92976202709107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6637334080901476E-2"/>
              <c:y val="-3.2218077894964644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5.804249943361095E-2"/>
              <c:y val="-5.750147986429803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6637334080901476E-2"/>
              <c:y val="-3.2218077894964644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5.804249943361095E-2"/>
              <c:y val="-5.750147986429803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6637334080901476E-2"/>
              <c:y val="-3.2218077894964644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5.804249943361095E-2"/>
              <c:y val="-5.750147986429803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Hoja3!$B$3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80-47E9-AA56-C037C4AD4E8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80-47E9-AA56-C037C4AD4E8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80-47E9-AA56-C037C4AD4E87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80-47E9-AA56-C037C4AD4E87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80-47E9-AA56-C037C4AD4E87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80-47E9-AA56-C037C4AD4E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780-47E9-AA56-C037C4AD4E87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780-47E9-AA56-C037C4AD4E87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780-47E9-AA56-C037C4AD4E87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780-47E9-AA56-C037C4AD4E87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780-47E9-AA56-C037C4AD4E87}"/>
              </c:ext>
            </c:extLst>
          </c:dPt>
          <c:dLbls>
            <c:dLbl>
              <c:idx val="4"/>
              <c:layout>
                <c:manualLayout>
                  <c:x val="4.6637334080901476E-2"/>
                  <c:y val="-3.221807789496464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80-47E9-AA56-C037C4AD4E87}"/>
                </c:ext>
              </c:extLst>
            </c:dLbl>
            <c:dLbl>
              <c:idx val="8"/>
              <c:layout>
                <c:manualLayout>
                  <c:x val="-5.804249943361095E-2"/>
                  <c:y val="-5.75014798642980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780-47E9-AA56-C037C4AD4E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Hoja3!$A$4:$A$14</c:f>
              <c:strCache>
                <c:ptCount val="10"/>
                <c:pt idx="0">
                  <c:v>MAGDALENA MEDIO</c:v>
                </c:pt>
                <c:pt idx="1">
                  <c:v>NORDESTE</c:v>
                </c:pt>
                <c:pt idx="2">
                  <c:v>NORTE</c:v>
                </c:pt>
                <c:pt idx="3">
                  <c:v>OCCIDENTE</c:v>
                </c:pt>
                <c:pt idx="4">
                  <c:v>ORIENTE</c:v>
                </c:pt>
                <c:pt idx="5">
                  <c:v>OTROS DEPARTAMENTOS</c:v>
                </c:pt>
                <c:pt idx="6">
                  <c:v>SUROESTE</c:v>
                </c:pt>
                <c:pt idx="7">
                  <c:v>URABA</c:v>
                </c:pt>
                <c:pt idx="8">
                  <c:v>VALLE DE ABURRA</c:v>
                </c:pt>
                <c:pt idx="9">
                  <c:v>BAJO CAUCA</c:v>
                </c:pt>
              </c:strCache>
            </c:strRef>
          </c:cat>
          <c:val>
            <c:numRef>
              <c:f>Hoja3!$B$4:$B$14</c:f>
              <c:numCache>
                <c:formatCode>0.00%</c:formatCode>
                <c:ptCount val="10"/>
                <c:pt idx="0">
                  <c:v>6.3897763578274758E-3</c:v>
                </c:pt>
                <c:pt idx="1">
                  <c:v>9.5846645367412137E-3</c:v>
                </c:pt>
                <c:pt idx="2">
                  <c:v>1.9169329073482427E-2</c:v>
                </c:pt>
                <c:pt idx="3">
                  <c:v>1.1182108626198083E-2</c:v>
                </c:pt>
                <c:pt idx="4">
                  <c:v>6.5495207667731634E-2</c:v>
                </c:pt>
                <c:pt idx="5">
                  <c:v>1.9169329073482427E-2</c:v>
                </c:pt>
                <c:pt idx="6">
                  <c:v>1.2779552715654952E-2</c:v>
                </c:pt>
                <c:pt idx="7">
                  <c:v>1.5974440894568689E-2</c:v>
                </c:pt>
                <c:pt idx="8">
                  <c:v>0.83865814696485619</c:v>
                </c:pt>
                <c:pt idx="9">
                  <c:v>1.5974440894568689E-3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780-47E9-AA56-C037C4AD4E8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[USUARIOS ATENDIDOS ENE-JUN 2022.XLSX]Hoja1!Tabla dinámica3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rgbClr val="FF0000"/>
                </a:solidFill>
              </a:rPr>
              <a:t>Porcentaje Usuarios atendidos  del valle de aburra</a:t>
            </a:r>
          </a:p>
        </c:rich>
      </c:tx>
      <c:layout>
        <c:manualLayout>
          <c:xMode val="edge"/>
          <c:yMode val="edge"/>
          <c:x val="0.24616035544418469"/>
          <c:y val="0.94690628799113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5.3227067245008662E-2"/>
              <c:y val="1.55783564277030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1247407392360979"/>
              <c:y val="3.177746023461418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4497424502330708"/>
              <c:y val="-6.6301103055840215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633909778696824"/>
              <c:y val="-4.442234372314762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8.1838110486893767E-2"/>
              <c:y val="-3.693057049564315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5.3227067245008662E-2"/>
              <c:y val="1.55783564277030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4497424502330708"/>
              <c:y val="-6.6301103055840215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1247407392360979"/>
              <c:y val="3.177746023461418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8.1838110486893767E-2"/>
              <c:y val="-3.693057049564315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633909778696824"/>
              <c:y val="-4.442234372314762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5.3227067245008662E-2"/>
              <c:y val="1.55783564277030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4497424502330708"/>
              <c:y val="-6.6301103055840215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1247407392360979"/>
              <c:y val="3.177746023461418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8.1838110486893767E-2"/>
              <c:y val="-3.693057049564315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633909778696824"/>
              <c:y val="-4.442234372314762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t" anchorCtr="0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Hoja1!$B$23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F6-4128-8C18-29A6893287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F6-4128-8C18-29A6893287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F6-4128-8C18-29A6893287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F6-4128-8C18-29A68932878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F6-4128-8C18-29A68932878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3F6-4128-8C18-29A68932878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3F6-4128-8C18-29A68932878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3F6-4128-8C18-29A68932878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3F6-4128-8C18-29A68932878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3F6-4128-8C18-29A689328781}"/>
              </c:ext>
            </c:extLst>
          </c:dPt>
          <c:dLbls>
            <c:dLbl>
              <c:idx val="1"/>
              <c:layout>
                <c:manualLayout>
                  <c:x val="-5.3227067245008662E-2"/>
                  <c:y val="1.557835642770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F6-4128-8C18-29A689328781}"/>
                </c:ext>
              </c:extLst>
            </c:dLbl>
            <c:dLbl>
              <c:idx val="2"/>
              <c:layout>
                <c:manualLayout>
                  <c:x val="-0.14497424502330708"/>
                  <c:y val="-6.6301103055840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F6-4128-8C18-29A689328781}"/>
                </c:ext>
              </c:extLst>
            </c:dLbl>
            <c:dLbl>
              <c:idx val="3"/>
              <c:layout>
                <c:manualLayout>
                  <c:x val="-0.11247407392360979"/>
                  <c:y val="3.1777460234614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F6-4128-8C18-29A689328781}"/>
                </c:ext>
              </c:extLst>
            </c:dLbl>
            <c:dLbl>
              <c:idx val="5"/>
              <c:layout>
                <c:manualLayout>
                  <c:x val="-8.1838110486893767E-2"/>
                  <c:y val="-3.6930570495643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F6-4128-8C18-29A689328781}"/>
                </c:ext>
              </c:extLst>
            </c:dLbl>
            <c:dLbl>
              <c:idx val="6"/>
              <c:layout>
                <c:manualLayout>
                  <c:x val="-0.1633909778696824"/>
                  <c:y val="-4.4422343723147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3F6-4128-8C18-29A689328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Hoja1!$A$24:$A$34</c:f>
              <c:strCache>
                <c:ptCount val="10"/>
                <c:pt idx="0">
                  <c:v>MEDELLIN</c:v>
                </c:pt>
                <c:pt idx="1">
                  <c:v>BELLO</c:v>
                </c:pt>
                <c:pt idx="2">
                  <c:v>ENVIGADO</c:v>
                </c:pt>
                <c:pt idx="3">
                  <c:v>ITAGUI</c:v>
                </c:pt>
                <c:pt idx="4">
                  <c:v>COPACABANA</c:v>
                </c:pt>
                <c:pt idx="5">
                  <c:v>BARBOSA</c:v>
                </c:pt>
                <c:pt idx="6">
                  <c:v>CALDAS</c:v>
                </c:pt>
                <c:pt idx="7">
                  <c:v>GIRARDOTA</c:v>
                </c:pt>
                <c:pt idx="8">
                  <c:v>SABANETA</c:v>
                </c:pt>
                <c:pt idx="9">
                  <c:v>LA ESTRELLA</c:v>
                </c:pt>
              </c:strCache>
            </c:strRef>
          </c:cat>
          <c:val>
            <c:numRef>
              <c:f>Hoja1!$B$24:$B$34</c:f>
              <c:numCache>
                <c:formatCode>0.00%</c:formatCode>
                <c:ptCount val="10"/>
                <c:pt idx="0">
                  <c:v>0.79911131898971</c:v>
                </c:pt>
                <c:pt idx="1">
                  <c:v>6.9223573433115054E-2</c:v>
                </c:pt>
                <c:pt idx="2">
                  <c:v>2.5491113189897101E-2</c:v>
                </c:pt>
                <c:pt idx="3">
                  <c:v>2.3386342376052385E-2</c:v>
                </c:pt>
                <c:pt idx="4">
                  <c:v>2.05799812909261E-2</c:v>
                </c:pt>
                <c:pt idx="5">
                  <c:v>1.6604303086997195E-2</c:v>
                </c:pt>
                <c:pt idx="6">
                  <c:v>1.4499532273152479E-2</c:v>
                </c:pt>
                <c:pt idx="7">
                  <c:v>1.216089803554724E-2</c:v>
                </c:pt>
                <c:pt idx="8">
                  <c:v>1.1927034611786716E-2</c:v>
                </c:pt>
                <c:pt idx="9">
                  <c:v>7.0159027128157154E-3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3F6-4128-8C18-29A689328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[EGRESOS 2021-2022 FINAL.xlsx]Indicadores Mensuales !TablaDinámica1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Egresos por </a:t>
            </a:r>
            <a:r>
              <a:rPr lang="es-E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Regimen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5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6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2"/>
          </a:solidFill>
          <a:ln>
            <a:noFill/>
          </a:ln>
          <a:effectLst/>
          <a:sp3d/>
        </c:spPr>
        <c:dLbl>
          <c:idx val="0"/>
          <c:layout>
            <c:manualLayout>
              <c:x val="1.1739130183603E-2"/>
              <c:y val="-1.011993961185018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/>
          <a:sp3d/>
        </c:spPr>
        <c:dLbl>
          <c:idx val="0"/>
          <c:layout>
            <c:manualLayout>
              <c:x val="1.614130400245407E-2"/>
              <c:y val="3.7106016591580374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>
            <a:noFill/>
          </a:ln>
          <a:effectLst/>
          <a:sp3d/>
        </c:spPr>
        <c:dLbl>
          <c:idx val="0"/>
          <c:layout>
            <c:manualLayout>
              <c:x val="1.1739130183603E-2"/>
              <c:y val="-1.011993961185018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2"/>
          </a:solidFill>
          <a:ln>
            <a:noFill/>
          </a:ln>
          <a:effectLst/>
          <a:sp3d/>
        </c:spPr>
        <c:dLbl>
          <c:idx val="0"/>
          <c:layout>
            <c:manualLayout>
              <c:x val="1.614130400245407E-2"/>
              <c:y val="3.7106016591580374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2"/>
          </a:solidFill>
          <a:ln>
            <a:noFill/>
          </a:ln>
          <a:effectLst/>
          <a:sp3d/>
        </c:spPr>
        <c:dLbl>
          <c:idx val="0"/>
          <c:layout>
            <c:manualLayout>
              <c:x val="1.1739130183603E-2"/>
              <c:y val="-1.0119939611850188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2"/>
          </a:solidFill>
          <a:ln>
            <a:noFill/>
          </a:ln>
          <a:effectLst/>
          <a:sp3d/>
        </c:spPr>
        <c:dLbl>
          <c:idx val="0"/>
          <c:layout>
            <c:manualLayout>
              <c:x val="1.614130400245407E-2"/>
              <c:y val="3.7106016591580374E-1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'Indicadores Mensuales '!$B$47:$B$48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'Indicadores Mensuales '!$A$49:$A$54</c:f>
              <c:strCache>
                <c:ptCount val="5"/>
                <c:pt idx="0">
                  <c:v>1-CONTRIBUTIVO</c:v>
                </c:pt>
                <c:pt idx="1">
                  <c:v>2-SUBSIDIADO</c:v>
                </c:pt>
                <c:pt idx="2">
                  <c:v>3-VINCULADO</c:v>
                </c:pt>
                <c:pt idx="3">
                  <c:v>4-PARTICULAR</c:v>
                </c:pt>
                <c:pt idx="4">
                  <c:v>5-OTRO</c:v>
                </c:pt>
              </c:strCache>
            </c:strRef>
          </c:cat>
          <c:val>
            <c:numRef>
              <c:f>'Indicadores Mensuales '!$B$49:$B$54</c:f>
              <c:numCache>
                <c:formatCode>General</c:formatCode>
                <c:ptCount val="5"/>
                <c:pt idx="0">
                  <c:v>52</c:v>
                </c:pt>
                <c:pt idx="1">
                  <c:v>449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E-4B77-9E79-87475FD357E5}"/>
            </c:ext>
          </c:extLst>
        </c:ser>
        <c:ser>
          <c:idx val="1"/>
          <c:order val="1"/>
          <c:tx>
            <c:strRef>
              <c:f>'Indicadores Mensuales '!$C$47:$C$48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09E-4B77-9E79-87475FD357E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09E-4B77-9E79-87475FD357E5}"/>
              </c:ext>
            </c:extLst>
          </c:dPt>
          <c:dLbls>
            <c:dLbl>
              <c:idx val="0"/>
              <c:layout>
                <c:manualLayout>
                  <c:x val="1.1739130183603E-2"/>
                  <c:y val="-1.0119939611850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9E-4B77-9E79-87475FD357E5}"/>
                </c:ext>
              </c:extLst>
            </c:dLbl>
            <c:dLbl>
              <c:idx val="1"/>
              <c:layout>
                <c:manualLayout>
                  <c:x val="1.614130400245407E-2"/>
                  <c:y val="3.710601659158037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9E-4B77-9E79-87475FD357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'Indicadores Mensuales '!$A$49:$A$54</c:f>
              <c:strCache>
                <c:ptCount val="5"/>
                <c:pt idx="0">
                  <c:v>1-CONTRIBUTIVO</c:v>
                </c:pt>
                <c:pt idx="1">
                  <c:v>2-SUBSIDIADO</c:v>
                </c:pt>
                <c:pt idx="2">
                  <c:v>3-VINCULADO</c:v>
                </c:pt>
                <c:pt idx="3">
                  <c:v>4-PARTICULAR</c:v>
                </c:pt>
                <c:pt idx="4">
                  <c:v>5-OTRO</c:v>
                </c:pt>
              </c:strCache>
            </c:strRef>
          </c:cat>
          <c:val>
            <c:numRef>
              <c:f>'Indicadores Mensuales '!$C$49:$C$54</c:f>
              <c:numCache>
                <c:formatCode>General</c:formatCode>
                <c:ptCount val="5"/>
                <c:pt idx="0">
                  <c:v>49</c:v>
                </c:pt>
                <c:pt idx="1">
                  <c:v>562</c:v>
                </c:pt>
                <c:pt idx="3">
                  <c:v>3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E-4B77-9E79-87475FD35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4145488"/>
        <c:axId val="414138824"/>
        <c:axId val="0"/>
      </c:bar3DChart>
      <c:catAx>
        <c:axId val="41414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138824"/>
        <c:crosses val="autoZero"/>
        <c:auto val="1"/>
        <c:lblAlgn val="ctr"/>
        <c:lblOffset val="100"/>
        <c:noMultiLvlLbl val="0"/>
      </c:catAx>
      <c:valAx>
        <c:axId val="41413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145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[EGRESOS 2021-2022 FINAL.xlsx]Indicadores Mensuales !TablaDinámica2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Egresos</a:t>
            </a:r>
            <a:r>
              <a:rPr lang="es-ES" sz="2400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grupos etarios y año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'Indicadores Mensuales '!$B$58:$B$59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'Indicadores Mensuales '!$A$60:$A$65</c:f>
              <c:strCache>
                <c:ptCount val="5"/>
                <c:pt idx="0">
                  <c:v>01-Menores de Edad</c:v>
                </c:pt>
                <c:pt idx="1">
                  <c:v>02-De 18 a 25 años</c:v>
                </c:pt>
                <c:pt idx="2">
                  <c:v>03-De 26 a 35 años</c:v>
                </c:pt>
                <c:pt idx="3">
                  <c:v>04-De 36 a 45 años</c:v>
                </c:pt>
                <c:pt idx="4">
                  <c:v>05-Mayores de 45 años</c:v>
                </c:pt>
              </c:strCache>
            </c:strRef>
          </c:cat>
          <c:val>
            <c:numRef>
              <c:f>'Indicadores Mensuales '!$B$60:$B$65</c:f>
              <c:numCache>
                <c:formatCode>General</c:formatCode>
                <c:ptCount val="5"/>
                <c:pt idx="0">
                  <c:v>31</c:v>
                </c:pt>
                <c:pt idx="1">
                  <c:v>116</c:v>
                </c:pt>
                <c:pt idx="2">
                  <c:v>182</c:v>
                </c:pt>
                <c:pt idx="3">
                  <c:v>110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1-4DCF-A861-0404366B1A9C}"/>
            </c:ext>
          </c:extLst>
        </c:ser>
        <c:ser>
          <c:idx val="1"/>
          <c:order val="1"/>
          <c:tx>
            <c:strRef>
              <c:f>'Indicadores Mensuales '!$C$58:$C$59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'Indicadores Mensuales '!$A$60:$A$65</c:f>
              <c:strCache>
                <c:ptCount val="5"/>
                <c:pt idx="0">
                  <c:v>01-Menores de Edad</c:v>
                </c:pt>
                <c:pt idx="1">
                  <c:v>02-De 18 a 25 años</c:v>
                </c:pt>
                <c:pt idx="2">
                  <c:v>03-De 26 a 35 años</c:v>
                </c:pt>
                <c:pt idx="3">
                  <c:v>04-De 36 a 45 años</c:v>
                </c:pt>
                <c:pt idx="4">
                  <c:v>05-Mayores de 45 años</c:v>
                </c:pt>
              </c:strCache>
            </c:strRef>
          </c:cat>
          <c:val>
            <c:numRef>
              <c:f>'Indicadores Mensuales '!$C$60:$C$65</c:f>
              <c:numCache>
                <c:formatCode>General</c:formatCode>
                <c:ptCount val="5"/>
                <c:pt idx="0">
                  <c:v>29</c:v>
                </c:pt>
                <c:pt idx="1">
                  <c:v>133</c:v>
                </c:pt>
                <c:pt idx="2">
                  <c:v>237</c:v>
                </c:pt>
                <c:pt idx="3">
                  <c:v>131</c:v>
                </c:pt>
                <c:pt idx="4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8B-453D-8B03-CD9B0FF4E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8246904"/>
        <c:axId val="388239848"/>
        <c:axId val="0"/>
      </c:bar3DChart>
      <c:catAx>
        <c:axId val="38824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239848"/>
        <c:crosses val="autoZero"/>
        <c:auto val="1"/>
        <c:lblAlgn val="ctr"/>
        <c:lblOffset val="100"/>
        <c:noMultiLvlLbl val="0"/>
      </c:catAx>
      <c:valAx>
        <c:axId val="388239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246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</a:t>
            </a:r>
            <a:r>
              <a:rPr lang="es-ES" sz="1600" b="1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Dias estancia</a:t>
            </a:r>
          </a:p>
          <a:p>
            <a:pPr>
              <a:defRPr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ES" sz="1600" b="1" baseline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(Cantidad de dias camas ocupado / Cantidad de Egresos)</a:t>
            </a:r>
            <a:endParaRPr 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'Indicadores Mensuales '!$A$99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'Indicadores Mensuales '!$B$98:$M$98</c:f>
              <c:strCache>
                <c:ptCount val="9"/>
                <c:pt idx="0">
                  <c:v>01-Ene</c:v>
                </c:pt>
                <c:pt idx="1">
                  <c:v>02-Feb</c:v>
                </c:pt>
                <c:pt idx="2">
                  <c:v>03-Mar</c:v>
                </c:pt>
                <c:pt idx="3">
                  <c:v>04-Abr</c:v>
                </c:pt>
                <c:pt idx="4">
                  <c:v>05-May</c:v>
                </c:pt>
                <c:pt idx="5">
                  <c:v>06-Jun</c:v>
                </c:pt>
                <c:pt idx="6">
                  <c:v>07-Jul</c:v>
                </c:pt>
                <c:pt idx="7">
                  <c:v>08-Ago</c:v>
                </c:pt>
                <c:pt idx="8">
                  <c:v>09-Sep</c:v>
                </c:pt>
              </c:strCache>
              <c:extLst/>
            </c:strRef>
          </c:cat>
          <c:val>
            <c:numRef>
              <c:f>'Indicadores Mensuales '!$B$99:$M$99</c:f>
              <c:numCache>
                <c:formatCode>#,##0.00</c:formatCode>
                <c:ptCount val="9"/>
                <c:pt idx="0">
                  <c:v>39.348837209302324</c:v>
                </c:pt>
                <c:pt idx="1">
                  <c:v>27.195652173913043</c:v>
                </c:pt>
                <c:pt idx="2">
                  <c:v>32.348484848484851</c:v>
                </c:pt>
                <c:pt idx="3">
                  <c:v>31.693877551020407</c:v>
                </c:pt>
                <c:pt idx="4">
                  <c:v>30.176470588235293</c:v>
                </c:pt>
                <c:pt idx="5">
                  <c:v>32.32692307692308</c:v>
                </c:pt>
                <c:pt idx="6">
                  <c:v>31.883333333333333</c:v>
                </c:pt>
                <c:pt idx="7">
                  <c:v>29.151515151515152</c:v>
                </c:pt>
                <c:pt idx="8">
                  <c:v>29.405405405405407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A4F-465A-8A69-87E05C63A093}"/>
            </c:ext>
          </c:extLst>
        </c:ser>
        <c:ser>
          <c:idx val="1"/>
          <c:order val="1"/>
          <c:tx>
            <c:strRef>
              <c:f>'Indicadores Mensuales '!$A$100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0520422379078678E-2"/>
                  <c:y val="-4.2438689063007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="http://schemas.microsoft.com/office/drawing/2014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32-4C9B-8F9E-EE117D6364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'Indicadores Mensuales '!$B$98:$M$98</c:f>
              <c:strCache>
                <c:ptCount val="9"/>
                <c:pt idx="0">
                  <c:v>01-Ene</c:v>
                </c:pt>
                <c:pt idx="1">
                  <c:v>02-Feb</c:v>
                </c:pt>
                <c:pt idx="2">
                  <c:v>03-Mar</c:v>
                </c:pt>
                <c:pt idx="3">
                  <c:v>04-Abr</c:v>
                </c:pt>
                <c:pt idx="4">
                  <c:v>05-May</c:v>
                </c:pt>
                <c:pt idx="5">
                  <c:v>06-Jun</c:v>
                </c:pt>
                <c:pt idx="6">
                  <c:v>07-Jul</c:v>
                </c:pt>
                <c:pt idx="7">
                  <c:v>08-Ago</c:v>
                </c:pt>
                <c:pt idx="8">
                  <c:v>09-Sep</c:v>
                </c:pt>
              </c:strCache>
              <c:extLst/>
            </c:strRef>
          </c:cat>
          <c:val>
            <c:numRef>
              <c:f>'Indicadores Mensuales '!$B$100:$M$100</c:f>
              <c:numCache>
                <c:formatCode>#,##0.00</c:formatCode>
                <c:ptCount val="9"/>
                <c:pt idx="0">
                  <c:v>34.421052631578945</c:v>
                </c:pt>
                <c:pt idx="1">
                  <c:v>31.274193548387096</c:v>
                </c:pt>
                <c:pt idx="2">
                  <c:v>28.648648648648649</c:v>
                </c:pt>
                <c:pt idx="3">
                  <c:v>29.316666666666666</c:v>
                </c:pt>
                <c:pt idx="4">
                  <c:v>29.027027027027028</c:v>
                </c:pt>
                <c:pt idx="5">
                  <c:v>36.144927536231883</c:v>
                </c:pt>
                <c:pt idx="6">
                  <c:v>20.205882352941178</c:v>
                </c:pt>
                <c:pt idx="7">
                  <c:v>19.831325301204821</c:v>
                </c:pt>
                <c:pt idx="8">
                  <c:v>24.913978494623656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A4F-465A-8A69-87E05C63A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860512"/>
        <c:axId val="412860904"/>
      </c:barChart>
      <c:catAx>
        <c:axId val="41286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2860904"/>
        <c:crosses val="autoZero"/>
        <c:auto val="1"/>
        <c:lblAlgn val="ctr"/>
        <c:lblOffset val="100"/>
        <c:noMultiLvlLbl val="0"/>
      </c:catAx>
      <c:valAx>
        <c:axId val="41286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860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1DA39-0519-6C4E-9934-B5237D7C0967}" type="doc">
      <dgm:prSet loTypeId="urn:microsoft.com/office/officeart/2005/8/layout/radial6" loCatId="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s-ES_tradnl"/>
        </a:p>
      </dgm:t>
    </dgm:pt>
    <dgm:pt modelId="{EB3002EE-3280-6D4B-8976-654C930D97AB}">
      <dgm:prSet phldrT="[Texto]" custT="1"/>
      <dgm:spPr>
        <a:ln w="3175">
          <a:solidFill>
            <a:schemeClr val="tx1"/>
          </a:solidFill>
        </a:ln>
      </dgm:spPr>
      <dgm:t>
        <a:bodyPr/>
        <a:lstStyle/>
        <a:p>
          <a:r>
            <a:rPr lang="es-CO" sz="1800" dirty="0"/>
            <a:t>Qué está pasado con los retrasos en días de nómina ?</a:t>
          </a:r>
          <a:endParaRPr lang="es-ES_tradnl" sz="1800" dirty="0">
            <a:latin typeface="+mn-lt"/>
            <a:ea typeface="Arial Rounded MT Bold" charset="0"/>
            <a:cs typeface="Arial Rounded MT Bold" charset="0"/>
          </a:endParaRPr>
        </a:p>
      </dgm:t>
    </dgm:pt>
    <dgm:pt modelId="{DF77B4DE-EC7A-0343-BE76-7FA442E04090}" type="parTrans" cxnId="{45580F36-683B-3D47-AFBF-15B3F0D92EA0}">
      <dgm:prSet/>
      <dgm:spPr/>
      <dgm:t>
        <a:bodyPr/>
        <a:lstStyle/>
        <a:p>
          <a:endParaRPr lang="es-ES_tradnl" sz="240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E30527C4-C8BE-D848-8AEC-11FFA64418FC}" type="sibTrans" cxnId="{45580F36-683B-3D47-AFBF-15B3F0D92EA0}">
      <dgm:prSet/>
      <dgm:spPr/>
      <dgm:t>
        <a:bodyPr/>
        <a:lstStyle/>
        <a:p>
          <a:endParaRPr lang="es-ES_tradnl" sz="1800">
            <a:latin typeface="+mn-lt"/>
            <a:ea typeface="Arial Rounded MT Bold" charset="0"/>
            <a:cs typeface="Arial Rounded MT Bold" charset="0"/>
          </a:endParaRPr>
        </a:p>
      </dgm:t>
    </dgm:pt>
    <dgm:pt modelId="{BAD393D8-BF7A-4343-B4B4-6A27CDA3F7A0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1800" dirty="0"/>
            <a:t>Qué sucederá con el Sindicato PROSALUD y su relación con Carisma?</a:t>
          </a:r>
          <a:endParaRPr lang="es-ES_tradnl" sz="1800" dirty="0">
            <a:latin typeface="+mn-lt"/>
            <a:ea typeface="Arial Rounded MT Bold" charset="0"/>
            <a:cs typeface="Arial Rounded MT Bold" charset="0"/>
          </a:endParaRPr>
        </a:p>
      </dgm:t>
    </dgm:pt>
    <dgm:pt modelId="{64A1C10E-6EF8-FB47-A084-551F3C02306E}" type="parTrans" cxnId="{5E03630E-FC66-2742-959C-3C5F92E7A9CE}">
      <dgm:prSet/>
      <dgm:spPr/>
      <dgm:t>
        <a:bodyPr/>
        <a:lstStyle/>
        <a:p>
          <a:endParaRPr lang="es-ES_tradnl" sz="240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B2423F82-AF64-AA4B-8EC2-7AF3F1150ECA}" type="sibTrans" cxnId="{5E03630E-FC66-2742-959C-3C5F92E7A9CE}">
      <dgm:prSet/>
      <dgm:spPr/>
      <dgm:t>
        <a:bodyPr/>
        <a:lstStyle/>
        <a:p>
          <a:endParaRPr lang="es-ES_tradnl" sz="1800">
            <a:latin typeface="+mn-lt"/>
            <a:ea typeface="Arial Rounded MT Bold" charset="0"/>
            <a:cs typeface="Arial Rounded MT Bold" charset="0"/>
          </a:endParaRPr>
        </a:p>
      </dgm:t>
    </dgm:pt>
    <dgm:pt modelId="{D1CE24D7-F29A-0348-8E17-3F20357603FA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1800" dirty="0"/>
            <a:t>Cómo va la Ruta de Salud mental y consumo de sustancias de Savia ?</a:t>
          </a:r>
          <a:endParaRPr lang="es-ES_tradnl" sz="1800" dirty="0">
            <a:latin typeface="+mn-lt"/>
            <a:ea typeface="Arial Rounded MT Bold" charset="0"/>
            <a:cs typeface="Arial Rounded MT Bold" charset="0"/>
          </a:endParaRPr>
        </a:p>
      </dgm:t>
    </dgm:pt>
    <dgm:pt modelId="{44D62B05-025E-FB48-8206-D501EEE38933}" type="parTrans" cxnId="{E8B1194B-B42D-184A-A726-B3D68DA77A35}">
      <dgm:prSet/>
      <dgm:spPr/>
      <dgm:t>
        <a:bodyPr/>
        <a:lstStyle/>
        <a:p>
          <a:endParaRPr lang="es-ES_tradnl" sz="240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6E48FBE4-5B11-E54D-8B84-A722B0D4D4F6}" type="sibTrans" cxnId="{E8B1194B-B42D-184A-A726-B3D68DA77A35}">
      <dgm:prSet/>
      <dgm:spPr/>
      <dgm:t>
        <a:bodyPr/>
        <a:lstStyle/>
        <a:p>
          <a:endParaRPr lang="es-ES_tradnl" sz="1800">
            <a:latin typeface="+mn-lt"/>
            <a:ea typeface="Arial Rounded MT Bold" charset="0"/>
            <a:cs typeface="Arial Rounded MT Bold" charset="0"/>
          </a:endParaRPr>
        </a:p>
      </dgm:t>
    </dgm:pt>
    <dgm:pt modelId="{1D4473E8-05A8-E440-B923-AE46A3B6BF5E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1800" dirty="0"/>
            <a:t>Qué pasara con Carisma ante la reforma ?</a:t>
          </a:r>
          <a:endParaRPr lang="es-ES_tradnl" sz="1800" dirty="0">
            <a:latin typeface="+mn-lt"/>
            <a:ea typeface="Arial Rounded MT Bold" charset="0"/>
            <a:cs typeface="Arial Rounded MT Bold" charset="0"/>
          </a:endParaRPr>
        </a:p>
      </dgm:t>
    </dgm:pt>
    <dgm:pt modelId="{11B34460-2A5A-3D4B-B09D-FA70F5684680}" type="parTrans" cxnId="{B0627D06-B9D9-8046-AE24-8114878FCD4B}">
      <dgm:prSet/>
      <dgm:spPr/>
      <dgm:t>
        <a:bodyPr/>
        <a:lstStyle/>
        <a:p>
          <a:endParaRPr lang="es-ES_tradnl" sz="240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0727F943-5B99-AC40-AC03-452CBB264723}" type="sibTrans" cxnId="{B0627D06-B9D9-8046-AE24-8114878FCD4B}">
      <dgm:prSet/>
      <dgm:spPr/>
      <dgm:t>
        <a:bodyPr/>
        <a:lstStyle/>
        <a:p>
          <a:endParaRPr lang="es-ES_tradnl" sz="1800">
            <a:latin typeface="+mn-lt"/>
            <a:ea typeface="Arial Rounded MT Bold" charset="0"/>
            <a:cs typeface="Arial Rounded MT Bold" charset="0"/>
          </a:endParaRPr>
        </a:p>
      </dgm:t>
    </dgm:pt>
    <dgm:pt modelId="{20568441-60D8-DE4D-BE3E-F113905C8442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1800" dirty="0"/>
            <a:t>Pagáremos la prima de diciembre ?</a:t>
          </a:r>
          <a:endParaRPr lang="es-ES_tradnl" sz="1800" dirty="0">
            <a:latin typeface="+mn-lt"/>
            <a:ea typeface="Arial Rounded MT Bold" charset="0"/>
            <a:cs typeface="Arial Rounded MT Bold" charset="0"/>
          </a:endParaRPr>
        </a:p>
      </dgm:t>
    </dgm:pt>
    <dgm:pt modelId="{D0927EE2-67A8-3A45-8FDE-AC69E678703B}" type="sibTrans" cxnId="{3C190281-E089-084C-9BCD-53972DD22469}">
      <dgm:prSet/>
      <dgm:spPr/>
      <dgm:t>
        <a:bodyPr/>
        <a:lstStyle/>
        <a:p>
          <a:endParaRPr lang="es-ES_tradnl" sz="1800">
            <a:latin typeface="+mn-lt"/>
            <a:ea typeface="Arial Rounded MT Bold" charset="0"/>
            <a:cs typeface="Arial Rounded MT Bold" charset="0"/>
          </a:endParaRPr>
        </a:p>
      </dgm:t>
    </dgm:pt>
    <dgm:pt modelId="{8C461F3D-8732-1D40-A222-61FB307A48F5}" type="parTrans" cxnId="{3C190281-E089-084C-9BCD-53972DD22469}">
      <dgm:prSet/>
      <dgm:spPr/>
      <dgm:t>
        <a:bodyPr/>
        <a:lstStyle/>
        <a:p>
          <a:endParaRPr lang="es-ES_tradnl" sz="240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DDA36199-4093-A342-8107-67042D4E3C21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S_tradnl" sz="2400" b="1" dirty="0">
              <a:solidFill>
                <a:srgbClr val="00B050"/>
              </a:solidFill>
              <a:latin typeface="Arial Black" panose="020B0A04020102020204" pitchFamily="34" charset="0"/>
              <a:ea typeface="Arial Rounded MT Bold" charset="0"/>
              <a:cs typeface="Arial" panose="020B0604020202020204" pitchFamily="34" charset="0"/>
            </a:rPr>
            <a:t>Incertidumbre</a:t>
          </a:r>
          <a:endParaRPr lang="es-ES_tradnl" sz="1600" b="1" dirty="0">
            <a:solidFill>
              <a:srgbClr val="00B050"/>
            </a:solidFill>
            <a:latin typeface="Arial Black" panose="020B0A04020102020204" pitchFamily="34" charset="0"/>
            <a:ea typeface="Arial Rounded MT Bold" charset="0"/>
            <a:cs typeface="Arial" panose="020B0604020202020204" pitchFamily="34" charset="0"/>
          </a:endParaRPr>
        </a:p>
      </dgm:t>
    </dgm:pt>
    <dgm:pt modelId="{71288636-0393-6441-9436-5D190B854250}" type="parTrans" cxnId="{CBF87F27-FE01-7049-A6C6-1A057F8589F9}">
      <dgm:prSet/>
      <dgm:spPr/>
      <dgm:t>
        <a:bodyPr/>
        <a:lstStyle/>
        <a:p>
          <a:endParaRPr lang="es-ES_tradnl"/>
        </a:p>
      </dgm:t>
    </dgm:pt>
    <dgm:pt modelId="{BDF5C9C1-B392-7C4D-A844-8A09C475B13E}" type="sibTrans" cxnId="{CBF87F27-FE01-7049-A6C6-1A057F8589F9}">
      <dgm:prSet/>
      <dgm:spPr/>
      <dgm:t>
        <a:bodyPr/>
        <a:lstStyle/>
        <a:p>
          <a:endParaRPr lang="es-ES_tradnl"/>
        </a:p>
      </dgm:t>
    </dgm:pt>
    <dgm:pt modelId="{48F5E25E-7DF5-CC44-9FC2-2D186DCE8B1B}" type="pres">
      <dgm:prSet presAssocID="{A7D1DA39-0519-6C4E-9934-B5237D7C096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C9B43E-003F-024B-BB34-523B9855035D}" type="pres">
      <dgm:prSet presAssocID="{DDA36199-4093-A342-8107-67042D4E3C21}" presName="centerShape" presStyleLbl="node0" presStyleIdx="0" presStyleCnt="1" custScaleX="162214"/>
      <dgm:spPr/>
    </dgm:pt>
    <dgm:pt modelId="{A6E23222-A790-A542-BAF4-A07EDCBC9936}" type="pres">
      <dgm:prSet presAssocID="{EB3002EE-3280-6D4B-8976-654C930D97AB}" presName="node" presStyleLbl="node1" presStyleIdx="0" presStyleCnt="5" custScaleX="172743" custScaleY="109935" custRadScaleRad="82049" custRadScaleInc="8434">
        <dgm:presLayoutVars>
          <dgm:bulletEnabled val="1"/>
        </dgm:presLayoutVars>
      </dgm:prSet>
      <dgm:spPr/>
    </dgm:pt>
    <dgm:pt modelId="{885DE749-06D9-7644-9EEC-2C173C8D7405}" type="pres">
      <dgm:prSet presAssocID="{EB3002EE-3280-6D4B-8976-654C930D97AB}" presName="dummy" presStyleCnt="0"/>
      <dgm:spPr/>
    </dgm:pt>
    <dgm:pt modelId="{5BD8E247-1C39-9947-99E9-671459DC886B}" type="pres">
      <dgm:prSet presAssocID="{E30527C4-C8BE-D848-8AEC-11FFA64418FC}" presName="sibTrans" presStyleLbl="sibTrans2D1" presStyleIdx="0" presStyleCnt="5"/>
      <dgm:spPr/>
    </dgm:pt>
    <dgm:pt modelId="{92E5FB6A-9DF2-3842-BEDB-0E380AE5434B}" type="pres">
      <dgm:prSet presAssocID="{20568441-60D8-DE4D-BE3E-F113905C8442}" presName="node" presStyleLbl="node1" presStyleIdx="1" presStyleCnt="5" custScaleX="153076" custRadScaleRad="103640" custRadScaleInc="17712">
        <dgm:presLayoutVars>
          <dgm:bulletEnabled val="1"/>
        </dgm:presLayoutVars>
      </dgm:prSet>
      <dgm:spPr/>
    </dgm:pt>
    <dgm:pt modelId="{37296C96-4970-5341-B915-B3B0A0B85C0D}" type="pres">
      <dgm:prSet presAssocID="{20568441-60D8-DE4D-BE3E-F113905C8442}" presName="dummy" presStyleCnt="0"/>
      <dgm:spPr/>
    </dgm:pt>
    <dgm:pt modelId="{459D82BA-2494-6B40-AF41-C7E9F6B0BA40}" type="pres">
      <dgm:prSet presAssocID="{D0927EE2-67A8-3A45-8FDE-AC69E678703B}" presName="sibTrans" presStyleLbl="sibTrans2D1" presStyleIdx="1" presStyleCnt="5"/>
      <dgm:spPr/>
    </dgm:pt>
    <dgm:pt modelId="{F1FFF53A-C161-4D42-824C-0AE061F6043A}" type="pres">
      <dgm:prSet presAssocID="{BAD393D8-BF7A-4343-B4B4-6A27CDA3F7A0}" presName="node" presStyleLbl="node1" presStyleIdx="2" presStyleCnt="5" custScaleX="160676" custScaleY="90098" custRadScaleRad="100379" custRadScaleInc="-28138">
        <dgm:presLayoutVars>
          <dgm:bulletEnabled val="1"/>
        </dgm:presLayoutVars>
      </dgm:prSet>
      <dgm:spPr/>
    </dgm:pt>
    <dgm:pt modelId="{B30721FD-3495-594C-974B-CC30FDE8FD24}" type="pres">
      <dgm:prSet presAssocID="{BAD393D8-BF7A-4343-B4B4-6A27CDA3F7A0}" presName="dummy" presStyleCnt="0"/>
      <dgm:spPr/>
    </dgm:pt>
    <dgm:pt modelId="{51E292BF-18DB-CC48-9A3D-3BA819BA60F0}" type="pres">
      <dgm:prSet presAssocID="{B2423F82-AF64-AA4B-8EC2-7AF3F1150ECA}" presName="sibTrans" presStyleLbl="sibTrans2D1" presStyleIdx="2" presStyleCnt="5" custScaleX="96412" custScaleY="71831"/>
      <dgm:spPr/>
    </dgm:pt>
    <dgm:pt modelId="{0CF26CAE-2FC4-CF46-AF6A-4AF5EB256B97}" type="pres">
      <dgm:prSet presAssocID="{D1CE24D7-F29A-0348-8E17-3F20357603FA}" presName="node" presStyleLbl="node1" presStyleIdx="3" presStyleCnt="5" custScaleX="164648" custScaleY="89446" custRadScaleRad="92305" custRadScaleInc="19550">
        <dgm:presLayoutVars>
          <dgm:bulletEnabled val="1"/>
        </dgm:presLayoutVars>
      </dgm:prSet>
      <dgm:spPr/>
    </dgm:pt>
    <dgm:pt modelId="{D190966F-B540-224F-AA18-575392EDBC36}" type="pres">
      <dgm:prSet presAssocID="{D1CE24D7-F29A-0348-8E17-3F20357603FA}" presName="dummy" presStyleCnt="0"/>
      <dgm:spPr/>
    </dgm:pt>
    <dgm:pt modelId="{1C449A52-EAC3-3740-8779-BB3FC51FD84B}" type="pres">
      <dgm:prSet presAssocID="{6E48FBE4-5B11-E54D-8B84-A722B0D4D4F6}" presName="sibTrans" presStyleLbl="sibTrans2D1" presStyleIdx="3" presStyleCnt="5"/>
      <dgm:spPr/>
    </dgm:pt>
    <dgm:pt modelId="{8B0C0A0F-E3FC-9048-8C1C-1089187198C9}" type="pres">
      <dgm:prSet presAssocID="{1D4473E8-05A8-E440-B923-AE46A3B6BF5E}" presName="node" presStyleLbl="node1" presStyleIdx="4" presStyleCnt="5" custScaleX="156841">
        <dgm:presLayoutVars>
          <dgm:bulletEnabled val="1"/>
        </dgm:presLayoutVars>
      </dgm:prSet>
      <dgm:spPr/>
    </dgm:pt>
    <dgm:pt modelId="{746BAE29-8989-4D4E-8A36-9C1A55F30B43}" type="pres">
      <dgm:prSet presAssocID="{1D4473E8-05A8-E440-B923-AE46A3B6BF5E}" presName="dummy" presStyleCnt="0"/>
      <dgm:spPr/>
    </dgm:pt>
    <dgm:pt modelId="{E281F8BE-3638-4743-BE67-456EDF3D74AB}" type="pres">
      <dgm:prSet presAssocID="{0727F943-5B99-AC40-AC03-452CBB264723}" presName="sibTrans" presStyleLbl="sibTrans2D1" presStyleIdx="4" presStyleCnt="5"/>
      <dgm:spPr/>
    </dgm:pt>
  </dgm:ptLst>
  <dgm:cxnLst>
    <dgm:cxn modelId="{B0627D06-B9D9-8046-AE24-8114878FCD4B}" srcId="{DDA36199-4093-A342-8107-67042D4E3C21}" destId="{1D4473E8-05A8-E440-B923-AE46A3B6BF5E}" srcOrd="4" destOrd="0" parTransId="{11B34460-2A5A-3D4B-B09D-FA70F5684680}" sibTransId="{0727F943-5B99-AC40-AC03-452CBB264723}"/>
    <dgm:cxn modelId="{5E03630E-FC66-2742-959C-3C5F92E7A9CE}" srcId="{DDA36199-4093-A342-8107-67042D4E3C21}" destId="{BAD393D8-BF7A-4343-B4B4-6A27CDA3F7A0}" srcOrd="2" destOrd="0" parTransId="{64A1C10E-6EF8-FB47-A084-551F3C02306E}" sibTransId="{B2423F82-AF64-AA4B-8EC2-7AF3F1150ECA}"/>
    <dgm:cxn modelId="{8716481D-7B2F-4A04-8170-9BBCFAEBF0A9}" type="presOf" srcId="{A7D1DA39-0519-6C4E-9934-B5237D7C0967}" destId="{48F5E25E-7DF5-CC44-9FC2-2D186DCE8B1B}" srcOrd="0" destOrd="0" presId="urn:microsoft.com/office/officeart/2005/8/layout/radial6"/>
    <dgm:cxn modelId="{1539141F-34FC-4D16-9243-03B763B56346}" type="presOf" srcId="{6E48FBE4-5B11-E54D-8B84-A722B0D4D4F6}" destId="{1C449A52-EAC3-3740-8779-BB3FC51FD84B}" srcOrd="0" destOrd="0" presId="urn:microsoft.com/office/officeart/2005/8/layout/radial6"/>
    <dgm:cxn modelId="{CBF87F27-FE01-7049-A6C6-1A057F8589F9}" srcId="{A7D1DA39-0519-6C4E-9934-B5237D7C0967}" destId="{DDA36199-4093-A342-8107-67042D4E3C21}" srcOrd="0" destOrd="0" parTransId="{71288636-0393-6441-9436-5D190B854250}" sibTransId="{BDF5C9C1-B392-7C4D-A844-8A09C475B13E}"/>
    <dgm:cxn modelId="{45580F36-683B-3D47-AFBF-15B3F0D92EA0}" srcId="{DDA36199-4093-A342-8107-67042D4E3C21}" destId="{EB3002EE-3280-6D4B-8976-654C930D97AB}" srcOrd="0" destOrd="0" parTransId="{DF77B4DE-EC7A-0343-BE76-7FA442E04090}" sibTransId="{E30527C4-C8BE-D848-8AEC-11FFA64418FC}"/>
    <dgm:cxn modelId="{08A15D3E-D533-4848-A668-1E5C25278ECE}" type="presOf" srcId="{DDA36199-4093-A342-8107-67042D4E3C21}" destId="{C9C9B43E-003F-024B-BB34-523B9855035D}" srcOrd="0" destOrd="0" presId="urn:microsoft.com/office/officeart/2005/8/layout/radial6"/>
    <dgm:cxn modelId="{97973A5C-5B1F-4363-A6AF-7D9A9B08B84E}" type="presOf" srcId="{B2423F82-AF64-AA4B-8EC2-7AF3F1150ECA}" destId="{51E292BF-18DB-CC48-9A3D-3BA819BA60F0}" srcOrd="0" destOrd="0" presId="urn:microsoft.com/office/officeart/2005/8/layout/radial6"/>
    <dgm:cxn modelId="{BF4EB942-E671-47D6-9F87-68D29AE03C9A}" type="presOf" srcId="{EB3002EE-3280-6D4B-8976-654C930D97AB}" destId="{A6E23222-A790-A542-BAF4-A07EDCBC9936}" srcOrd="0" destOrd="0" presId="urn:microsoft.com/office/officeart/2005/8/layout/radial6"/>
    <dgm:cxn modelId="{FF140F6A-D449-45AA-959D-C65660FB1EF1}" type="presOf" srcId="{D0927EE2-67A8-3A45-8FDE-AC69E678703B}" destId="{459D82BA-2494-6B40-AF41-C7E9F6B0BA40}" srcOrd="0" destOrd="0" presId="urn:microsoft.com/office/officeart/2005/8/layout/radial6"/>
    <dgm:cxn modelId="{E8B1194B-B42D-184A-A726-B3D68DA77A35}" srcId="{DDA36199-4093-A342-8107-67042D4E3C21}" destId="{D1CE24D7-F29A-0348-8E17-3F20357603FA}" srcOrd="3" destOrd="0" parTransId="{44D62B05-025E-FB48-8206-D501EEE38933}" sibTransId="{6E48FBE4-5B11-E54D-8B84-A722B0D4D4F6}"/>
    <dgm:cxn modelId="{E4BE9373-1545-4D0C-9A37-68A409CA7558}" type="presOf" srcId="{BAD393D8-BF7A-4343-B4B4-6A27CDA3F7A0}" destId="{F1FFF53A-C161-4D42-824C-0AE061F6043A}" srcOrd="0" destOrd="0" presId="urn:microsoft.com/office/officeart/2005/8/layout/radial6"/>
    <dgm:cxn modelId="{8B0F7F78-6EDB-4B29-972B-8FE1B51F049E}" type="presOf" srcId="{E30527C4-C8BE-D848-8AEC-11FFA64418FC}" destId="{5BD8E247-1C39-9947-99E9-671459DC886B}" srcOrd="0" destOrd="0" presId="urn:microsoft.com/office/officeart/2005/8/layout/radial6"/>
    <dgm:cxn modelId="{3C190281-E089-084C-9BCD-53972DD22469}" srcId="{DDA36199-4093-A342-8107-67042D4E3C21}" destId="{20568441-60D8-DE4D-BE3E-F113905C8442}" srcOrd="1" destOrd="0" parTransId="{8C461F3D-8732-1D40-A222-61FB307A48F5}" sibTransId="{D0927EE2-67A8-3A45-8FDE-AC69E678703B}"/>
    <dgm:cxn modelId="{BE7C51AA-BEB5-47EE-BEF8-89EA84B9868C}" type="presOf" srcId="{0727F943-5B99-AC40-AC03-452CBB264723}" destId="{E281F8BE-3638-4743-BE67-456EDF3D74AB}" srcOrd="0" destOrd="0" presId="urn:microsoft.com/office/officeart/2005/8/layout/radial6"/>
    <dgm:cxn modelId="{4B5C75D1-8722-4566-B7E6-3D13B9E5C969}" type="presOf" srcId="{20568441-60D8-DE4D-BE3E-F113905C8442}" destId="{92E5FB6A-9DF2-3842-BEDB-0E380AE5434B}" srcOrd="0" destOrd="0" presId="urn:microsoft.com/office/officeart/2005/8/layout/radial6"/>
    <dgm:cxn modelId="{12329EDF-A170-4840-AB25-3824E6AB78A4}" type="presOf" srcId="{D1CE24D7-F29A-0348-8E17-3F20357603FA}" destId="{0CF26CAE-2FC4-CF46-AF6A-4AF5EB256B97}" srcOrd="0" destOrd="0" presId="urn:microsoft.com/office/officeart/2005/8/layout/radial6"/>
    <dgm:cxn modelId="{75DFC4F4-247B-4B1D-9851-01DA2FE0E0AA}" type="presOf" srcId="{1D4473E8-05A8-E440-B923-AE46A3B6BF5E}" destId="{8B0C0A0F-E3FC-9048-8C1C-1089187198C9}" srcOrd="0" destOrd="0" presId="urn:microsoft.com/office/officeart/2005/8/layout/radial6"/>
    <dgm:cxn modelId="{3F5B1B6E-0581-49F4-9970-7E6C6CAB089C}" type="presParOf" srcId="{48F5E25E-7DF5-CC44-9FC2-2D186DCE8B1B}" destId="{C9C9B43E-003F-024B-BB34-523B9855035D}" srcOrd="0" destOrd="0" presId="urn:microsoft.com/office/officeart/2005/8/layout/radial6"/>
    <dgm:cxn modelId="{F86EC38C-E020-4EC5-953C-C921A0E64B22}" type="presParOf" srcId="{48F5E25E-7DF5-CC44-9FC2-2D186DCE8B1B}" destId="{A6E23222-A790-A542-BAF4-A07EDCBC9936}" srcOrd="1" destOrd="0" presId="urn:microsoft.com/office/officeart/2005/8/layout/radial6"/>
    <dgm:cxn modelId="{8B75FE4A-6BC1-4042-87C8-1DE7381FD234}" type="presParOf" srcId="{48F5E25E-7DF5-CC44-9FC2-2D186DCE8B1B}" destId="{885DE749-06D9-7644-9EEC-2C173C8D7405}" srcOrd="2" destOrd="0" presId="urn:microsoft.com/office/officeart/2005/8/layout/radial6"/>
    <dgm:cxn modelId="{87196EB9-535C-4874-973C-418DE91E8B5E}" type="presParOf" srcId="{48F5E25E-7DF5-CC44-9FC2-2D186DCE8B1B}" destId="{5BD8E247-1C39-9947-99E9-671459DC886B}" srcOrd="3" destOrd="0" presId="urn:microsoft.com/office/officeart/2005/8/layout/radial6"/>
    <dgm:cxn modelId="{6AD7841E-3952-4A81-90DB-DC68D7471CE8}" type="presParOf" srcId="{48F5E25E-7DF5-CC44-9FC2-2D186DCE8B1B}" destId="{92E5FB6A-9DF2-3842-BEDB-0E380AE5434B}" srcOrd="4" destOrd="0" presId="urn:microsoft.com/office/officeart/2005/8/layout/radial6"/>
    <dgm:cxn modelId="{8ACDF803-C15F-4BFF-A4BC-189A56456CC2}" type="presParOf" srcId="{48F5E25E-7DF5-CC44-9FC2-2D186DCE8B1B}" destId="{37296C96-4970-5341-B915-B3B0A0B85C0D}" srcOrd="5" destOrd="0" presId="urn:microsoft.com/office/officeart/2005/8/layout/radial6"/>
    <dgm:cxn modelId="{9FE0E1C5-708A-4615-A53E-1E31F54730BA}" type="presParOf" srcId="{48F5E25E-7DF5-CC44-9FC2-2D186DCE8B1B}" destId="{459D82BA-2494-6B40-AF41-C7E9F6B0BA40}" srcOrd="6" destOrd="0" presId="urn:microsoft.com/office/officeart/2005/8/layout/radial6"/>
    <dgm:cxn modelId="{73EAD846-1DD2-4792-9375-EF380ED52125}" type="presParOf" srcId="{48F5E25E-7DF5-CC44-9FC2-2D186DCE8B1B}" destId="{F1FFF53A-C161-4D42-824C-0AE061F6043A}" srcOrd="7" destOrd="0" presId="urn:microsoft.com/office/officeart/2005/8/layout/radial6"/>
    <dgm:cxn modelId="{8AF3060C-3607-458E-AA43-0048A6143458}" type="presParOf" srcId="{48F5E25E-7DF5-CC44-9FC2-2D186DCE8B1B}" destId="{B30721FD-3495-594C-974B-CC30FDE8FD24}" srcOrd="8" destOrd="0" presId="urn:microsoft.com/office/officeart/2005/8/layout/radial6"/>
    <dgm:cxn modelId="{B4E1BC60-D5C4-45BB-9C05-640F601F4B32}" type="presParOf" srcId="{48F5E25E-7DF5-CC44-9FC2-2D186DCE8B1B}" destId="{51E292BF-18DB-CC48-9A3D-3BA819BA60F0}" srcOrd="9" destOrd="0" presId="urn:microsoft.com/office/officeart/2005/8/layout/radial6"/>
    <dgm:cxn modelId="{BC169D59-99A6-4ABF-B15F-27CB4E19E451}" type="presParOf" srcId="{48F5E25E-7DF5-CC44-9FC2-2D186DCE8B1B}" destId="{0CF26CAE-2FC4-CF46-AF6A-4AF5EB256B97}" srcOrd="10" destOrd="0" presId="urn:microsoft.com/office/officeart/2005/8/layout/radial6"/>
    <dgm:cxn modelId="{8A56E431-C0AE-4B07-8AA5-F261576EA197}" type="presParOf" srcId="{48F5E25E-7DF5-CC44-9FC2-2D186DCE8B1B}" destId="{D190966F-B540-224F-AA18-575392EDBC36}" srcOrd="11" destOrd="0" presId="urn:microsoft.com/office/officeart/2005/8/layout/radial6"/>
    <dgm:cxn modelId="{ADD61538-4D65-493D-A51F-5686B6398C9D}" type="presParOf" srcId="{48F5E25E-7DF5-CC44-9FC2-2D186DCE8B1B}" destId="{1C449A52-EAC3-3740-8779-BB3FC51FD84B}" srcOrd="12" destOrd="0" presId="urn:microsoft.com/office/officeart/2005/8/layout/radial6"/>
    <dgm:cxn modelId="{DF9C7842-E684-4475-90C9-F78C49402385}" type="presParOf" srcId="{48F5E25E-7DF5-CC44-9FC2-2D186DCE8B1B}" destId="{8B0C0A0F-E3FC-9048-8C1C-1089187198C9}" srcOrd="13" destOrd="0" presId="urn:microsoft.com/office/officeart/2005/8/layout/radial6"/>
    <dgm:cxn modelId="{0D13BB8B-2207-4A16-B06B-7D2347FCB5EA}" type="presParOf" srcId="{48F5E25E-7DF5-CC44-9FC2-2D186DCE8B1B}" destId="{746BAE29-8989-4D4E-8A36-9C1A55F30B43}" srcOrd="14" destOrd="0" presId="urn:microsoft.com/office/officeart/2005/8/layout/radial6"/>
    <dgm:cxn modelId="{4751942C-2113-45C4-AFE3-F425B46066A6}" type="presParOf" srcId="{48F5E25E-7DF5-CC44-9FC2-2D186DCE8B1B}" destId="{E281F8BE-3638-4743-BE67-456EDF3D74A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D1DA39-0519-6C4E-9934-B5237D7C0967}" type="doc">
      <dgm:prSet loTypeId="urn:microsoft.com/office/officeart/2005/8/layout/radial6" loCatId="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s-ES_tradnl"/>
        </a:p>
      </dgm:t>
    </dgm:pt>
    <dgm:pt modelId="{EB3002EE-3280-6D4B-8976-654C930D97AB}">
      <dgm:prSet phldrT="[Texto]" custT="1"/>
      <dgm:spPr>
        <a:ln w="3175">
          <a:solidFill>
            <a:schemeClr val="tx1"/>
          </a:solidFill>
        </a:ln>
      </dgm:spPr>
      <dgm:t>
        <a:bodyPr/>
        <a:lstStyle/>
        <a:p>
          <a:r>
            <a:rPr lang="es-CO" sz="1800" dirty="0"/>
            <a:t>El incremento de costo de nuestra operación de Carisma en nuestra prestación de servicios para 2023 será sostenible ?</a:t>
          </a:r>
          <a:endParaRPr lang="es-ES_tradnl" sz="1800" b="1" dirty="0">
            <a:latin typeface="+mn-lt"/>
            <a:ea typeface="Arial Rounded MT Bold" charset="0"/>
            <a:cs typeface="Arial Rounded MT Bold" charset="0"/>
          </a:endParaRPr>
        </a:p>
      </dgm:t>
    </dgm:pt>
    <dgm:pt modelId="{DF77B4DE-EC7A-0343-BE76-7FA442E04090}" type="parTrans" cxnId="{45580F36-683B-3D47-AFBF-15B3F0D92EA0}">
      <dgm:prSet/>
      <dgm:spPr/>
      <dgm:t>
        <a:bodyPr/>
        <a:lstStyle/>
        <a:p>
          <a:endParaRPr lang="es-ES_tradnl" sz="240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E30527C4-C8BE-D848-8AEC-11FFA64418FC}" type="sibTrans" cxnId="{45580F36-683B-3D47-AFBF-15B3F0D92EA0}">
      <dgm:prSet/>
      <dgm:spPr/>
      <dgm:t>
        <a:bodyPr/>
        <a:lstStyle/>
        <a:p>
          <a:endParaRPr lang="es-ES_tradnl" sz="1800">
            <a:latin typeface="+mn-lt"/>
            <a:ea typeface="Arial Rounded MT Bold" charset="0"/>
            <a:cs typeface="Arial Rounded MT Bold" charset="0"/>
          </a:endParaRPr>
        </a:p>
      </dgm:t>
    </dgm:pt>
    <dgm:pt modelId="{BAD393D8-BF7A-4343-B4B4-6A27CDA3F7A0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1800" dirty="0"/>
            <a:t>Cuál es la tormenta perfecta que está pasando en el sistema de salud en el gobierno actual de Petro y Carisma cómo le irá ? Sobreviviremos la transición ?</a:t>
          </a:r>
          <a:endParaRPr lang="es-ES_tradnl" sz="1800" b="1" dirty="0">
            <a:latin typeface="+mn-lt"/>
            <a:ea typeface="Arial Rounded MT Bold" charset="0"/>
            <a:cs typeface="Arial Rounded MT Bold" charset="0"/>
          </a:endParaRPr>
        </a:p>
      </dgm:t>
    </dgm:pt>
    <dgm:pt modelId="{64A1C10E-6EF8-FB47-A084-551F3C02306E}" type="parTrans" cxnId="{5E03630E-FC66-2742-959C-3C5F92E7A9CE}">
      <dgm:prSet/>
      <dgm:spPr/>
      <dgm:t>
        <a:bodyPr/>
        <a:lstStyle/>
        <a:p>
          <a:endParaRPr lang="es-ES_tradnl" sz="240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B2423F82-AF64-AA4B-8EC2-7AF3F1150ECA}" type="sibTrans" cxnId="{5E03630E-FC66-2742-959C-3C5F92E7A9CE}">
      <dgm:prSet/>
      <dgm:spPr/>
      <dgm:t>
        <a:bodyPr/>
        <a:lstStyle/>
        <a:p>
          <a:endParaRPr lang="es-ES_tradnl" sz="1800">
            <a:latin typeface="+mn-lt"/>
            <a:ea typeface="Arial Rounded MT Bold" charset="0"/>
            <a:cs typeface="Arial Rounded MT Bold" charset="0"/>
          </a:endParaRPr>
        </a:p>
      </dgm:t>
    </dgm:pt>
    <dgm:pt modelId="{D1CE24D7-F29A-0348-8E17-3F20357603FA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1800" dirty="0"/>
            <a:t>Qué va pasar con Savia ?</a:t>
          </a:r>
          <a:endParaRPr lang="es-ES_tradnl" sz="1800" dirty="0">
            <a:latin typeface="+mn-lt"/>
            <a:ea typeface="Arial Rounded MT Bold" charset="0"/>
            <a:cs typeface="Arial Rounded MT Bold" charset="0"/>
          </a:endParaRPr>
        </a:p>
      </dgm:t>
    </dgm:pt>
    <dgm:pt modelId="{44D62B05-025E-FB48-8206-D501EEE38933}" type="parTrans" cxnId="{E8B1194B-B42D-184A-A726-B3D68DA77A35}">
      <dgm:prSet/>
      <dgm:spPr/>
      <dgm:t>
        <a:bodyPr/>
        <a:lstStyle/>
        <a:p>
          <a:endParaRPr lang="es-ES_tradnl" sz="240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6E48FBE4-5B11-E54D-8B84-A722B0D4D4F6}" type="sibTrans" cxnId="{E8B1194B-B42D-184A-A726-B3D68DA77A35}">
      <dgm:prSet/>
      <dgm:spPr/>
      <dgm:t>
        <a:bodyPr/>
        <a:lstStyle/>
        <a:p>
          <a:endParaRPr lang="es-ES_tradnl" sz="1800">
            <a:latin typeface="+mn-lt"/>
            <a:ea typeface="Arial Rounded MT Bold" charset="0"/>
            <a:cs typeface="Arial Rounded MT Bold" charset="0"/>
          </a:endParaRPr>
        </a:p>
      </dgm:t>
    </dgm:pt>
    <dgm:pt modelId="{20568441-60D8-DE4D-BE3E-F113905C8442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1800" dirty="0"/>
            <a:t>Lo que le pase a Savia afectará a Carisma ?</a:t>
          </a:r>
          <a:endParaRPr lang="es-ES_tradnl" sz="1800" b="1" dirty="0">
            <a:latin typeface="+mn-lt"/>
            <a:ea typeface="Arial Rounded MT Bold" charset="0"/>
            <a:cs typeface="Arial Rounded MT Bold" charset="0"/>
          </a:endParaRPr>
        </a:p>
      </dgm:t>
    </dgm:pt>
    <dgm:pt modelId="{D0927EE2-67A8-3A45-8FDE-AC69E678703B}" type="sibTrans" cxnId="{3C190281-E089-084C-9BCD-53972DD22469}">
      <dgm:prSet/>
      <dgm:spPr/>
      <dgm:t>
        <a:bodyPr/>
        <a:lstStyle/>
        <a:p>
          <a:endParaRPr lang="es-ES_tradnl" sz="1800">
            <a:latin typeface="+mn-lt"/>
            <a:ea typeface="Arial Rounded MT Bold" charset="0"/>
            <a:cs typeface="Arial Rounded MT Bold" charset="0"/>
          </a:endParaRPr>
        </a:p>
      </dgm:t>
    </dgm:pt>
    <dgm:pt modelId="{8C461F3D-8732-1D40-A222-61FB307A48F5}" type="parTrans" cxnId="{3C190281-E089-084C-9BCD-53972DD22469}">
      <dgm:prSet/>
      <dgm:spPr/>
      <dgm:t>
        <a:bodyPr/>
        <a:lstStyle/>
        <a:p>
          <a:endParaRPr lang="es-ES_tradnl" sz="240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DDA36199-4093-A342-8107-67042D4E3C21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S_tradnl" sz="1800" b="1" dirty="0">
              <a:solidFill>
                <a:srgbClr val="00B050"/>
              </a:solidFill>
              <a:latin typeface="Arial Black" panose="020B0A04020102020204" pitchFamily="34" charset="0"/>
              <a:ea typeface="Arial Rounded MT Bold" charset="0"/>
              <a:cs typeface="Arial" panose="020B0604020202020204" pitchFamily="34" charset="0"/>
            </a:rPr>
            <a:t>Incertidumbre</a:t>
          </a:r>
          <a:endParaRPr lang="es-ES_tradnl" sz="1600" b="1" dirty="0">
            <a:solidFill>
              <a:srgbClr val="00B050"/>
            </a:solidFill>
            <a:latin typeface="Arial Black" panose="020B0A04020102020204" pitchFamily="34" charset="0"/>
            <a:ea typeface="Arial Rounded MT Bold" charset="0"/>
            <a:cs typeface="Arial" panose="020B0604020202020204" pitchFamily="34" charset="0"/>
          </a:endParaRPr>
        </a:p>
      </dgm:t>
    </dgm:pt>
    <dgm:pt modelId="{71288636-0393-6441-9436-5D190B854250}" type="parTrans" cxnId="{CBF87F27-FE01-7049-A6C6-1A057F8589F9}">
      <dgm:prSet/>
      <dgm:spPr/>
      <dgm:t>
        <a:bodyPr/>
        <a:lstStyle/>
        <a:p>
          <a:endParaRPr lang="es-ES_tradnl"/>
        </a:p>
      </dgm:t>
    </dgm:pt>
    <dgm:pt modelId="{BDF5C9C1-B392-7C4D-A844-8A09C475B13E}" type="sibTrans" cxnId="{CBF87F27-FE01-7049-A6C6-1A057F8589F9}">
      <dgm:prSet/>
      <dgm:spPr/>
      <dgm:t>
        <a:bodyPr/>
        <a:lstStyle/>
        <a:p>
          <a:endParaRPr lang="es-ES_tradnl"/>
        </a:p>
      </dgm:t>
    </dgm:pt>
    <dgm:pt modelId="{48F5E25E-7DF5-CC44-9FC2-2D186DCE8B1B}" type="pres">
      <dgm:prSet presAssocID="{A7D1DA39-0519-6C4E-9934-B5237D7C096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C9B43E-003F-024B-BB34-523B9855035D}" type="pres">
      <dgm:prSet presAssocID="{DDA36199-4093-A342-8107-67042D4E3C21}" presName="centerShape" presStyleLbl="node0" presStyleIdx="0" presStyleCnt="1" custScaleX="143107" custScaleY="112787" custLinFactNeighborX="-370"/>
      <dgm:spPr/>
    </dgm:pt>
    <dgm:pt modelId="{A6E23222-A790-A542-BAF4-A07EDCBC9936}" type="pres">
      <dgm:prSet presAssocID="{EB3002EE-3280-6D4B-8976-654C930D97AB}" presName="node" presStyleLbl="node1" presStyleIdx="0" presStyleCnt="4" custScaleX="426095" custScaleY="109935" custRadScaleRad="82049" custRadScaleInc="8434">
        <dgm:presLayoutVars>
          <dgm:bulletEnabled val="1"/>
        </dgm:presLayoutVars>
      </dgm:prSet>
      <dgm:spPr/>
    </dgm:pt>
    <dgm:pt modelId="{885DE749-06D9-7644-9EEC-2C173C8D7405}" type="pres">
      <dgm:prSet presAssocID="{EB3002EE-3280-6D4B-8976-654C930D97AB}" presName="dummy" presStyleCnt="0"/>
      <dgm:spPr/>
    </dgm:pt>
    <dgm:pt modelId="{5BD8E247-1C39-9947-99E9-671459DC886B}" type="pres">
      <dgm:prSet presAssocID="{E30527C4-C8BE-D848-8AEC-11FFA64418FC}" presName="sibTrans" presStyleLbl="sibTrans2D1" presStyleIdx="0" presStyleCnt="4"/>
      <dgm:spPr/>
    </dgm:pt>
    <dgm:pt modelId="{92E5FB6A-9DF2-3842-BEDB-0E380AE5434B}" type="pres">
      <dgm:prSet presAssocID="{20568441-60D8-DE4D-BE3E-F113905C8442}" presName="node" presStyleLbl="node1" presStyleIdx="1" presStyleCnt="4" custScaleX="153076" custRadScaleRad="103640" custRadScaleInc="17712">
        <dgm:presLayoutVars>
          <dgm:bulletEnabled val="1"/>
        </dgm:presLayoutVars>
      </dgm:prSet>
      <dgm:spPr/>
    </dgm:pt>
    <dgm:pt modelId="{37296C96-4970-5341-B915-B3B0A0B85C0D}" type="pres">
      <dgm:prSet presAssocID="{20568441-60D8-DE4D-BE3E-F113905C8442}" presName="dummy" presStyleCnt="0"/>
      <dgm:spPr/>
    </dgm:pt>
    <dgm:pt modelId="{459D82BA-2494-6B40-AF41-C7E9F6B0BA40}" type="pres">
      <dgm:prSet presAssocID="{D0927EE2-67A8-3A45-8FDE-AC69E678703B}" presName="sibTrans" presStyleLbl="sibTrans2D1" presStyleIdx="1" presStyleCnt="4"/>
      <dgm:spPr/>
    </dgm:pt>
    <dgm:pt modelId="{F1FFF53A-C161-4D42-824C-0AE061F6043A}" type="pres">
      <dgm:prSet presAssocID="{BAD393D8-BF7A-4343-B4B4-6A27CDA3F7A0}" presName="node" presStyleLbl="node1" presStyleIdx="2" presStyleCnt="4" custScaleX="449779" custScaleY="90098" custRadScaleRad="100379" custRadScaleInc="-28138">
        <dgm:presLayoutVars>
          <dgm:bulletEnabled val="1"/>
        </dgm:presLayoutVars>
      </dgm:prSet>
      <dgm:spPr/>
    </dgm:pt>
    <dgm:pt modelId="{B30721FD-3495-594C-974B-CC30FDE8FD24}" type="pres">
      <dgm:prSet presAssocID="{BAD393D8-BF7A-4343-B4B4-6A27CDA3F7A0}" presName="dummy" presStyleCnt="0"/>
      <dgm:spPr/>
    </dgm:pt>
    <dgm:pt modelId="{51E292BF-18DB-CC48-9A3D-3BA819BA60F0}" type="pres">
      <dgm:prSet presAssocID="{B2423F82-AF64-AA4B-8EC2-7AF3F1150ECA}" presName="sibTrans" presStyleLbl="sibTrans2D1" presStyleIdx="2" presStyleCnt="4" custScaleX="96412" custScaleY="71831"/>
      <dgm:spPr/>
    </dgm:pt>
    <dgm:pt modelId="{0CF26CAE-2FC4-CF46-AF6A-4AF5EB256B97}" type="pres">
      <dgm:prSet presAssocID="{D1CE24D7-F29A-0348-8E17-3F20357603FA}" presName="node" presStyleLbl="node1" presStyleIdx="3" presStyleCnt="4" custScaleX="164648" custScaleY="89446" custRadScaleRad="92305" custRadScaleInc="19550">
        <dgm:presLayoutVars>
          <dgm:bulletEnabled val="1"/>
        </dgm:presLayoutVars>
      </dgm:prSet>
      <dgm:spPr/>
    </dgm:pt>
    <dgm:pt modelId="{D190966F-B540-224F-AA18-575392EDBC36}" type="pres">
      <dgm:prSet presAssocID="{D1CE24D7-F29A-0348-8E17-3F20357603FA}" presName="dummy" presStyleCnt="0"/>
      <dgm:spPr/>
    </dgm:pt>
    <dgm:pt modelId="{1C449A52-EAC3-3740-8779-BB3FC51FD84B}" type="pres">
      <dgm:prSet presAssocID="{6E48FBE4-5B11-E54D-8B84-A722B0D4D4F6}" presName="sibTrans" presStyleLbl="sibTrans2D1" presStyleIdx="3" presStyleCnt="4"/>
      <dgm:spPr/>
    </dgm:pt>
  </dgm:ptLst>
  <dgm:cxnLst>
    <dgm:cxn modelId="{5E03630E-FC66-2742-959C-3C5F92E7A9CE}" srcId="{DDA36199-4093-A342-8107-67042D4E3C21}" destId="{BAD393D8-BF7A-4343-B4B4-6A27CDA3F7A0}" srcOrd="2" destOrd="0" parTransId="{64A1C10E-6EF8-FB47-A084-551F3C02306E}" sibTransId="{B2423F82-AF64-AA4B-8EC2-7AF3F1150ECA}"/>
    <dgm:cxn modelId="{8716481D-7B2F-4A04-8170-9BBCFAEBF0A9}" type="presOf" srcId="{A7D1DA39-0519-6C4E-9934-B5237D7C0967}" destId="{48F5E25E-7DF5-CC44-9FC2-2D186DCE8B1B}" srcOrd="0" destOrd="0" presId="urn:microsoft.com/office/officeart/2005/8/layout/radial6"/>
    <dgm:cxn modelId="{1539141F-34FC-4D16-9243-03B763B56346}" type="presOf" srcId="{6E48FBE4-5B11-E54D-8B84-A722B0D4D4F6}" destId="{1C449A52-EAC3-3740-8779-BB3FC51FD84B}" srcOrd="0" destOrd="0" presId="urn:microsoft.com/office/officeart/2005/8/layout/radial6"/>
    <dgm:cxn modelId="{CBF87F27-FE01-7049-A6C6-1A057F8589F9}" srcId="{A7D1DA39-0519-6C4E-9934-B5237D7C0967}" destId="{DDA36199-4093-A342-8107-67042D4E3C21}" srcOrd="0" destOrd="0" parTransId="{71288636-0393-6441-9436-5D190B854250}" sibTransId="{BDF5C9C1-B392-7C4D-A844-8A09C475B13E}"/>
    <dgm:cxn modelId="{45580F36-683B-3D47-AFBF-15B3F0D92EA0}" srcId="{DDA36199-4093-A342-8107-67042D4E3C21}" destId="{EB3002EE-3280-6D4B-8976-654C930D97AB}" srcOrd="0" destOrd="0" parTransId="{DF77B4DE-EC7A-0343-BE76-7FA442E04090}" sibTransId="{E30527C4-C8BE-D848-8AEC-11FFA64418FC}"/>
    <dgm:cxn modelId="{08A15D3E-D533-4848-A668-1E5C25278ECE}" type="presOf" srcId="{DDA36199-4093-A342-8107-67042D4E3C21}" destId="{C9C9B43E-003F-024B-BB34-523B9855035D}" srcOrd="0" destOrd="0" presId="urn:microsoft.com/office/officeart/2005/8/layout/radial6"/>
    <dgm:cxn modelId="{97973A5C-5B1F-4363-A6AF-7D9A9B08B84E}" type="presOf" srcId="{B2423F82-AF64-AA4B-8EC2-7AF3F1150ECA}" destId="{51E292BF-18DB-CC48-9A3D-3BA819BA60F0}" srcOrd="0" destOrd="0" presId="urn:microsoft.com/office/officeart/2005/8/layout/radial6"/>
    <dgm:cxn modelId="{BF4EB942-E671-47D6-9F87-68D29AE03C9A}" type="presOf" srcId="{EB3002EE-3280-6D4B-8976-654C930D97AB}" destId="{A6E23222-A790-A542-BAF4-A07EDCBC9936}" srcOrd="0" destOrd="0" presId="urn:microsoft.com/office/officeart/2005/8/layout/radial6"/>
    <dgm:cxn modelId="{FF140F6A-D449-45AA-959D-C65660FB1EF1}" type="presOf" srcId="{D0927EE2-67A8-3A45-8FDE-AC69E678703B}" destId="{459D82BA-2494-6B40-AF41-C7E9F6B0BA40}" srcOrd="0" destOrd="0" presId="urn:microsoft.com/office/officeart/2005/8/layout/radial6"/>
    <dgm:cxn modelId="{E8B1194B-B42D-184A-A726-B3D68DA77A35}" srcId="{DDA36199-4093-A342-8107-67042D4E3C21}" destId="{D1CE24D7-F29A-0348-8E17-3F20357603FA}" srcOrd="3" destOrd="0" parTransId="{44D62B05-025E-FB48-8206-D501EEE38933}" sibTransId="{6E48FBE4-5B11-E54D-8B84-A722B0D4D4F6}"/>
    <dgm:cxn modelId="{E4BE9373-1545-4D0C-9A37-68A409CA7558}" type="presOf" srcId="{BAD393D8-BF7A-4343-B4B4-6A27CDA3F7A0}" destId="{F1FFF53A-C161-4D42-824C-0AE061F6043A}" srcOrd="0" destOrd="0" presId="urn:microsoft.com/office/officeart/2005/8/layout/radial6"/>
    <dgm:cxn modelId="{8B0F7F78-6EDB-4B29-972B-8FE1B51F049E}" type="presOf" srcId="{E30527C4-C8BE-D848-8AEC-11FFA64418FC}" destId="{5BD8E247-1C39-9947-99E9-671459DC886B}" srcOrd="0" destOrd="0" presId="urn:microsoft.com/office/officeart/2005/8/layout/radial6"/>
    <dgm:cxn modelId="{3C190281-E089-084C-9BCD-53972DD22469}" srcId="{DDA36199-4093-A342-8107-67042D4E3C21}" destId="{20568441-60D8-DE4D-BE3E-F113905C8442}" srcOrd="1" destOrd="0" parTransId="{8C461F3D-8732-1D40-A222-61FB307A48F5}" sibTransId="{D0927EE2-67A8-3A45-8FDE-AC69E678703B}"/>
    <dgm:cxn modelId="{4B5C75D1-8722-4566-B7E6-3D13B9E5C969}" type="presOf" srcId="{20568441-60D8-DE4D-BE3E-F113905C8442}" destId="{92E5FB6A-9DF2-3842-BEDB-0E380AE5434B}" srcOrd="0" destOrd="0" presId="urn:microsoft.com/office/officeart/2005/8/layout/radial6"/>
    <dgm:cxn modelId="{12329EDF-A170-4840-AB25-3824E6AB78A4}" type="presOf" srcId="{D1CE24D7-F29A-0348-8E17-3F20357603FA}" destId="{0CF26CAE-2FC4-CF46-AF6A-4AF5EB256B97}" srcOrd="0" destOrd="0" presId="urn:microsoft.com/office/officeart/2005/8/layout/radial6"/>
    <dgm:cxn modelId="{3F5B1B6E-0581-49F4-9970-7E6C6CAB089C}" type="presParOf" srcId="{48F5E25E-7DF5-CC44-9FC2-2D186DCE8B1B}" destId="{C9C9B43E-003F-024B-BB34-523B9855035D}" srcOrd="0" destOrd="0" presId="urn:microsoft.com/office/officeart/2005/8/layout/radial6"/>
    <dgm:cxn modelId="{F86EC38C-E020-4EC5-953C-C921A0E64B22}" type="presParOf" srcId="{48F5E25E-7DF5-CC44-9FC2-2D186DCE8B1B}" destId="{A6E23222-A790-A542-BAF4-A07EDCBC9936}" srcOrd="1" destOrd="0" presId="urn:microsoft.com/office/officeart/2005/8/layout/radial6"/>
    <dgm:cxn modelId="{8B75FE4A-6BC1-4042-87C8-1DE7381FD234}" type="presParOf" srcId="{48F5E25E-7DF5-CC44-9FC2-2D186DCE8B1B}" destId="{885DE749-06D9-7644-9EEC-2C173C8D7405}" srcOrd="2" destOrd="0" presId="urn:microsoft.com/office/officeart/2005/8/layout/radial6"/>
    <dgm:cxn modelId="{87196EB9-535C-4874-973C-418DE91E8B5E}" type="presParOf" srcId="{48F5E25E-7DF5-CC44-9FC2-2D186DCE8B1B}" destId="{5BD8E247-1C39-9947-99E9-671459DC886B}" srcOrd="3" destOrd="0" presId="urn:microsoft.com/office/officeart/2005/8/layout/radial6"/>
    <dgm:cxn modelId="{6AD7841E-3952-4A81-90DB-DC68D7471CE8}" type="presParOf" srcId="{48F5E25E-7DF5-CC44-9FC2-2D186DCE8B1B}" destId="{92E5FB6A-9DF2-3842-BEDB-0E380AE5434B}" srcOrd="4" destOrd="0" presId="urn:microsoft.com/office/officeart/2005/8/layout/radial6"/>
    <dgm:cxn modelId="{8ACDF803-C15F-4BFF-A4BC-189A56456CC2}" type="presParOf" srcId="{48F5E25E-7DF5-CC44-9FC2-2D186DCE8B1B}" destId="{37296C96-4970-5341-B915-B3B0A0B85C0D}" srcOrd="5" destOrd="0" presId="urn:microsoft.com/office/officeart/2005/8/layout/radial6"/>
    <dgm:cxn modelId="{9FE0E1C5-708A-4615-A53E-1E31F54730BA}" type="presParOf" srcId="{48F5E25E-7DF5-CC44-9FC2-2D186DCE8B1B}" destId="{459D82BA-2494-6B40-AF41-C7E9F6B0BA40}" srcOrd="6" destOrd="0" presId="urn:microsoft.com/office/officeart/2005/8/layout/radial6"/>
    <dgm:cxn modelId="{73EAD846-1DD2-4792-9375-EF380ED52125}" type="presParOf" srcId="{48F5E25E-7DF5-CC44-9FC2-2D186DCE8B1B}" destId="{F1FFF53A-C161-4D42-824C-0AE061F6043A}" srcOrd="7" destOrd="0" presId="urn:microsoft.com/office/officeart/2005/8/layout/radial6"/>
    <dgm:cxn modelId="{8AF3060C-3607-458E-AA43-0048A6143458}" type="presParOf" srcId="{48F5E25E-7DF5-CC44-9FC2-2D186DCE8B1B}" destId="{B30721FD-3495-594C-974B-CC30FDE8FD24}" srcOrd="8" destOrd="0" presId="urn:microsoft.com/office/officeart/2005/8/layout/radial6"/>
    <dgm:cxn modelId="{B4E1BC60-D5C4-45BB-9C05-640F601F4B32}" type="presParOf" srcId="{48F5E25E-7DF5-CC44-9FC2-2D186DCE8B1B}" destId="{51E292BF-18DB-CC48-9A3D-3BA819BA60F0}" srcOrd="9" destOrd="0" presId="urn:microsoft.com/office/officeart/2005/8/layout/radial6"/>
    <dgm:cxn modelId="{BC169D59-99A6-4ABF-B15F-27CB4E19E451}" type="presParOf" srcId="{48F5E25E-7DF5-CC44-9FC2-2D186DCE8B1B}" destId="{0CF26CAE-2FC4-CF46-AF6A-4AF5EB256B97}" srcOrd="10" destOrd="0" presId="urn:microsoft.com/office/officeart/2005/8/layout/radial6"/>
    <dgm:cxn modelId="{8A56E431-C0AE-4B07-8AA5-F261576EA197}" type="presParOf" srcId="{48F5E25E-7DF5-CC44-9FC2-2D186DCE8B1B}" destId="{D190966F-B540-224F-AA18-575392EDBC36}" srcOrd="11" destOrd="0" presId="urn:microsoft.com/office/officeart/2005/8/layout/radial6"/>
    <dgm:cxn modelId="{ADD61538-4D65-493D-A51F-5686B6398C9D}" type="presParOf" srcId="{48F5E25E-7DF5-CC44-9FC2-2D186DCE8B1B}" destId="{1C449A52-EAC3-3740-8779-BB3FC51FD84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D1DA39-0519-6C4E-9934-B5237D7C0967}" type="doc">
      <dgm:prSet loTypeId="urn:microsoft.com/office/officeart/2005/8/layout/radial6" loCatId="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s-ES_tradnl"/>
        </a:p>
      </dgm:t>
    </dgm:pt>
    <dgm:pt modelId="{EB3002EE-3280-6D4B-8976-654C930D97AB}">
      <dgm:prSet phldrT="[Texto]" custT="1"/>
      <dgm:spPr>
        <a:ln w="3175">
          <a:solidFill>
            <a:schemeClr val="tx1"/>
          </a:solidFill>
        </a:ln>
      </dgm:spPr>
      <dgm:t>
        <a:bodyPr/>
        <a:lstStyle/>
        <a:p>
          <a:r>
            <a:rPr lang="es-CO" sz="1800" dirty="0"/>
            <a:t>La nueva reforma de salud anunciada por el ministro de salud y el presidente Petro afectará a Carisma ? </a:t>
          </a:r>
          <a:endParaRPr lang="es-ES_tradnl" sz="1800" dirty="0">
            <a:latin typeface="+mn-lt"/>
            <a:ea typeface="Arial Rounded MT Bold" charset="0"/>
            <a:cs typeface="Arial Rounded MT Bold" charset="0"/>
          </a:endParaRPr>
        </a:p>
      </dgm:t>
    </dgm:pt>
    <dgm:pt modelId="{DF77B4DE-EC7A-0343-BE76-7FA442E04090}" type="parTrans" cxnId="{45580F36-683B-3D47-AFBF-15B3F0D92EA0}">
      <dgm:prSet/>
      <dgm:spPr/>
      <dgm:t>
        <a:bodyPr/>
        <a:lstStyle/>
        <a:p>
          <a:endParaRPr lang="es-ES_tradnl" sz="240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E30527C4-C8BE-D848-8AEC-11FFA64418FC}" type="sibTrans" cxnId="{45580F36-683B-3D47-AFBF-15B3F0D92EA0}">
      <dgm:prSet/>
      <dgm:spPr/>
      <dgm:t>
        <a:bodyPr/>
        <a:lstStyle/>
        <a:p>
          <a:endParaRPr lang="es-ES_tradnl" sz="1800">
            <a:latin typeface="+mn-lt"/>
            <a:ea typeface="Arial Rounded MT Bold" charset="0"/>
            <a:cs typeface="Arial Rounded MT Bold" charset="0"/>
          </a:endParaRPr>
        </a:p>
      </dgm:t>
    </dgm:pt>
    <dgm:pt modelId="{BAD393D8-BF7A-4343-B4B4-6A27CDA3F7A0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1800" dirty="0"/>
            <a:t>Tenemos que cambiar el modelo de prestación que hemos tenido en los últimos años en Carisma ?</a:t>
          </a:r>
          <a:endParaRPr lang="es-ES_tradnl" sz="1800" dirty="0">
            <a:latin typeface="+mn-lt"/>
            <a:ea typeface="Arial Rounded MT Bold" charset="0"/>
            <a:cs typeface="Arial Rounded MT Bold" charset="0"/>
          </a:endParaRPr>
        </a:p>
      </dgm:t>
    </dgm:pt>
    <dgm:pt modelId="{64A1C10E-6EF8-FB47-A084-551F3C02306E}" type="parTrans" cxnId="{5E03630E-FC66-2742-959C-3C5F92E7A9CE}">
      <dgm:prSet/>
      <dgm:spPr/>
      <dgm:t>
        <a:bodyPr/>
        <a:lstStyle/>
        <a:p>
          <a:endParaRPr lang="es-ES_tradnl" sz="240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B2423F82-AF64-AA4B-8EC2-7AF3F1150ECA}" type="sibTrans" cxnId="{5E03630E-FC66-2742-959C-3C5F92E7A9CE}">
      <dgm:prSet/>
      <dgm:spPr/>
      <dgm:t>
        <a:bodyPr/>
        <a:lstStyle/>
        <a:p>
          <a:endParaRPr lang="es-ES_tradnl" sz="1800">
            <a:latin typeface="+mn-lt"/>
            <a:ea typeface="Arial Rounded MT Bold" charset="0"/>
            <a:cs typeface="Arial Rounded MT Bold" charset="0"/>
          </a:endParaRPr>
        </a:p>
      </dgm:t>
    </dgm:pt>
    <dgm:pt modelId="{D1CE24D7-F29A-0348-8E17-3F20357603FA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S_tradnl" sz="1800" dirty="0">
              <a:latin typeface="+mn-lt"/>
              <a:ea typeface="Arial Rounded MT Bold" charset="0"/>
              <a:cs typeface="Arial Rounded MT Bold" charset="0"/>
            </a:rPr>
            <a:t>Seguiremos siendo E.S.E.? Hospital ? O Institución Sanitaria del Estado?</a:t>
          </a:r>
        </a:p>
      </dgm:t>
    </dgm:pt>
    <dgm:pt modelId="{44D62B05-025E-FB48-8206-D501EEE38933}" type="parTrans" cxnId="{E8B1194B-B42D-184A-A726-B3D68DA77A35}">
      <dgm:prSet/>
      <dgm:spPr/>
      <dgm:t>
        <a:bodyPr/>
        <a:lstStyle/>
        <a:p>
          <a:endParaRPr lang="es-ES_tradnl" sz="240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6E48FBE4-5B11-E54D-8B84-A722B0D4D4F6}" type="sibTrans" cxnId="{E8B1194B-B42D-184A-A726-B3D68DA77A35}">
      <dgm:prSet/>
      <dgm:spPr/>
      <dgm:t>
        <a:bodyPr/>
        <a:lstStyle/>
        <a:p>
          <a:endParaRPr lang="es-ES_tradnl" sz="1800">
            <a:latin typeface="+mn-lt"/>
            <a:ea typeface="Arial Rounded MT Bold" charset="0"/>
            <a:cs typeface="Arial Rounded MT Bold" charset="0"/>
          </a:endParaRPr>
        </a:p>
      </dgm:t>
    </dgm:pt>
    <dgm:pt modelId="{1D4473E8-05A8-E440-B923-AE46A3B6BF5E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1800" b="0" dirty="0">
              <a:latin typeface="+mn-lt"/>
              <a:ea typeface="Arial Rounded MT Bold" charset="0"/>
              <a:cs typeface="Arial Rounded MT Bold" charset="0"/>
            </a:rPr>
            <a:t>Cómo va la Ruta de Salud Mental y Consumo de Sustancias de Savia?</a:t>
          </a:r>
          <a:endParaRPr lang="es-ES_tradnl" sz="1800" b="0" dirty="0">
            <a:latin typeface="+mn-lt"/>
            <a:ea typeface="Arial Rounded MT Bold" charset="0"/>
            <a:cs typeface="Arial Rounded MT Bold" charset="0"/>
          </a:endParaRPr>
        </a:p>
      </dgm:t>
    </dgm:pt>
    <dgm:pt modelId="{11B34460-2A5A-3D4B-B09D-FA70F5684680}" type="parTrans" cxnId="{B0627D06-B9D9-8046-AE24-8114878FCD4B}">
      <dgm:prSet/>
      <dgm:spPr/>
      <dgm:t>
        <a:bodyPr/>
        <a:lstStyle/>
        <a:p>
          <a:endParaRPr lang="es-ES_tradnl" sz="240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0727F943-5B99-AC40-AC03-452CBB264723}" type="sibTrans" cxnId="{B0627D06-B9D9-8046-AE24-8114878FCD4B}">
      <dgm:prSet/>
      <dgm:spPr/>
      <dgm:t>
        <a:bodyPr/>
        <a:lstStyle/>
        <a:p>
          <a:endParaRPr lang="es-ES_tradnl" sz="1800">
            <a:latin typeface="+mn-lt"/>
            <a:ea typeface="Arial Rounded MT Bold" charset="0"/>
            <a:cs typeface="Arial Rounded MT Bold" charset="0"/>
          </a:endParaRPr>
        </a:p>
      </dgm:t>
    </dgm:pt>
    <dgm:pt modelId="{20568441-60D8-DE4D-BE3E-F113905C8442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S_tradnl" sz="1800" dirty="0">
              <a:latin typeface="+mn-lt"/>
              <a:ea typeface="Arial Rounded MT Bold" charset="0"/>
              <a:cs typeface="Arial Rounded MT Bold" charset="0"/>
            </a:rPr>
            <a:t>Los indicadores Socioeconómicos para el 2023 afectarán a CARISMA?</a:t>
          </a:r>
        </a:p>
      </dgm:t>
    </dgm:pt>
    <dgm:pt modelId="{D0927EE2-67A8-3A45-8FDE-AC69E678703B}" type="sibTrans" cxnId="{3C190281-E089-084C-9BCD-53972DD22469}">
      <dgm:prSet/>
      <dgm:spPr/>
      <dgm:t>
        <a:bodyPr/>
        <a:lstStyle/>
        <a:p>
          <a:endParaRPr lang="es-ES_tradnl" sz="1800">
            <a:latin typeface="+mn-lt"/>
            <a:ea typeface="Arial Rounded MT Bold" charset="0"/>
            <a:cs typeface="Arial Rounded MT Bold" charset="0"/>
          </a:endParaRPr>
        </a:p>
      </dgm:t>
    </dgm:pt>
    <dgm:pt modelId="{8C461F3D-8732-1D40-A222-61FB307A48F5}" type="parTrans" cxnId="{3C190281-E089-084C-9BCD-53972DD22469}">
      <dgm:prSet/>
      <dgm:spPr/>
      <dgm:t>
        <a:bodyPr/>
        <a:lstStyle/>
        <a:p>
          <a:endParaRPr lang="es-ES_tradnl" sz="2400">
            <a:latin typeface="Arial Rounded MT Bold" charset="0"/>
            <a:ea typeface="Arial Rounded MT Bold" charset="0"/>
            <a:cs typeface="Arial Rounded MT Bold" charset="0"/>
          </a:endParaRPr>
        </a:p>
      </dgm:t>
    </dgm:pt>
    <dgm:pt modelId="{DDA36199-4093-A342-8107-67042D4E3C21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S_tradnl" sz="2800" b="1" dirty="0">
              <a:solidFill>
                <a:srgbClr val="00B050"/>
              </a:solidFill>
              <a:latin typeface="Arial Black" panose="020B0A04020102020204" pitchFamily="34" charset="0"/>
              <a:ea typeface="Arial Rounded MT Bold" charset="0"/>
              <a:cs typeface="Arial" panose="020B0604020202020204" pitchFamily="34" charset="0"/>
            </a:rPr>
            <a:t>Incertidumbre</a:t>
          </a:r>
        </a:p>
      </dgm:t>
    </dgm:pt>
    <dgm:pt modelId="{71288636-0393-6441-9436-5D190B854250}" type="parTrans" cxnId="{CBF87F27-FE01-7049-A6C6-1A057F8589F9}">
      <dgm:prSet/>
      <dgm:spPr/>
      <dgm:t>
        <a:bodyPr/>
        <a:lstStyle/>
        <a:p>
          <a:endParaRPr lang="es-ES_tradnl"/>
        </a:p>
      </dgm:t>
    </dgm:pt>
    <dgm:pt modelId="{BDF5C9C1-B392-7C4D-A844-8A09C475B13E}" type="sibTrans" cxnId="{CBF87F27-FE01-7049-A6C6-1A057F8589F9}">
      <dgm:prSet/>
      <dgm:spPr/>
      <dgm:t>
        <a:bodyPr/>
        <a:lstStyle/>
        <a:p>
          <a:endParaRPr lang="es-ES_tradnl"/>
        </a:p>
      </dgm:t>
    </dgm:pt>
    <dgm:pt modelId="{48F5E25E-7DF5-CC44-9FC2-2D186DCE8B1B}" type="pres">
      <dgm:prSet presAssocID="{A7D1DA39-0519-6C4E-9934-B5237D7C096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9C9B43E-003F-024B-BB34-523B9855035D}" type="pres">
      <dgm:prSet presAssocID="{DDA36199-4093-A342-8107-67042D4E3C21}" presName="centerShape" presStyleLbl="node0" presStyleIdx="0" presStyleCnt="1" custScaleX="208274"/>
      <dgm:spPr/>
    </dgm:pt>
    <dgm:pt modelId="{A6E23222-A790-A542-BAF4-A07EDCBC9936}" type="pres">
      <dgm:prSet presAssocID="{EB3002EE-3280-6D4B-8976-654C930D97AB}" presName="node" presStyleLbl="node1" presStyleIdx="0" presStyleCnt="5" custScaleX="493958" custScaleY="109935" custRadScaleRad="82049" custRadScaleInc="8434">
        <dgm:presLayoutVars>
          <dgm:bulletEnabled val="1"/>
        </dgm:presLayoutVars>
      </dgm:prSet>
      <dgm:spPr/>
    </dgm:pt>
    <dgm:pt modelId="{885DE749-06D9-7644-9EEC-2C173C8D7405}" type="pres">
      <dgm:prSet presAssocID="{EB3002EE-3280-6D4B-8976-654C930D97AB}" presName="dummy" presStyleCnt="0"/>
      <dgm:spPr/>
    </dgm:pt>
    <dgm:pt modelId="{5BD8E247-1C39-9947-99E9-671459DC886B}" type="pres">
      <dgm:prSet presAssocID="{E30527C4-C8BE-D848-8AEC-11FFA64418FC}" presName="sibTrans" presStyleLbl="sibTrans2D1" presStyleIdx="0" presStyleCnt="5"/>
      <dgm:spPr/>
    </dgm:pt>
    <dgm:pt modelId="{92E5FB6A-9DF2-3842-BEDB-0E380AE5434B}" type="pres">
      <dgm:prSet presAssocID="{20568441-60D8-DE4D-BE3E-F113905C8442}" presName="node" presStyleLbl="node1" presStyleIdx="1" presStyleCnt="5" custScaleX="279348" custRadScaleRad="187362" custRadScaleInc="47894">
        <dgm:presLayoutVars>
          <dgm:bulletEnabled val="1"/>
        </dgm:presLayoutVars>
      </dgm:prSet>
      <dgm:spPr/>
    </dgm:pt>
    <dgm:pt modelId="{37296C96-4970-5341-B915-B3B0A0B85C0D}" type="pres">
      <dgm:prSet presAssocID="{20568441-60D8-DE4D-BE3E-F113905C8442}" presName="dummy" presStyleCnt="0"/>
      <dgm:spPr/>
    </dgm:pt>
    <dgm:pt modelId="{459D82BA-2494-6B40-AF41-C7E9F6B0BA40}" type="pres">
      <dgm:prSet presAssocID="{D0927EE2-67A8-3A45-8FDE-AC69E678703B}" presName="sibTrans" presStyleLbl="sibTrans2D1" presStyleIdx="1" presStyleCnt="5"/>
      <dgm:spPr/>
    </dgm:pt>
    <dgm:pt modelId="{F1FFF53A-C161-4D42-824C-0AE061F6043A}" type="pres">
      <dgm:prSet presAssocID="{BAD393D8-BF7A-4343-B4B4-6A27CDA3F7A0}" presName="node" presStyleLbl="node1" presStyleIdx="2" presStyleCnt="5" custScaleX="470074" custScaleY="90098" custRadScaleRad="100379" custRadScaleInc="-28138">
        <dgm:presLayoutVars>
          <dgm:bulletEnabled val="1"/>
        </dgm:presLayoutVars>
      </dgm:prSet>
      <dgm:spPr/>
    </dgm:pt>
    <dgm:pt modelId="{B30721FD-3495-594C-974B-CC30FDE8FD24}" type="pres">
      <dgm:prSet presAssocID="{BAD393D8-BF7A-4343-B4B4-6A27CDA3F7A0}" presName="dummy" presStyleCnt="0"/>
      <dgm:spPr/>
    </dgm:pt>
    <dgm:pt modelId="{51E292BF-18DB-CC48-9A3D-3BA819BA60F0}" type="pres">
      <dgm:prSet presAssocID="{B2423F82-AF64-AA4B-8EC2-7AF3F1150ECA}" presName="sibTrans" presStyleLbl="sibTrans2D1" presStyleIdx="2" presStyleCnt="5" custScaleX="96412" custScaleY="71831"/>
      <dgm:spPr/>
    </dgm:pt>
    <dgm:pt modelId="{0CF26CAE-2FC4-CF46-AF6A-4AF5EB256B97}" type="pres">
      <dgm:prSet presAssocID="{D1CE24D7-F29A-0348-8E17-3F20357603FA}" presName="node" presStyleLbl="node1" presStyleIdx="3" presStyleCnt="5" custScaleX="311628" custScaleY="89446" custRadScaleRad="172225" custRadScaleInc="69509">
        <dgm:presLayoutVars>
          <dgm:bulletEnabled val="1"/>
        </dgm:presLayoutVars>
      </dgm:prSet>
      <dgm:spPr/>
    </dgm:pt>
    <dgm:pt modelId="{D190966F-B540-224F-AA18-575392EDBC36}" type="pres">
      <dgm:prSet presAssocID="{D1CE24D7-F29A-0348-8E17-3F20357603FA}" presName="dummy" presStyleCnt="0"/>
      <dgm:spPr/>
    </dgm:pt>
    <dgm:pt modelId="{1C449A52-EAC3-3740-8779-BB3FC51FD84B}" type="pres">
      <dgm:prSet presAssocID="{6E48FBE4-5B11-E54D-8B84-A722B0D4D4F6}" presName="sibTrans" presStyleLbl="sibTrans2D1" presStyleIdx="3" presStyleCnt="5"/>
      <dgm:spPr/>
    </dgm:pt>
    <dgm:pt modelId="{8B0C0A0F-E3FC-9048-8C1C-1089187198C9}" type="pres">
      <dgm:prSet presAssocID="{1D4473E8-05A8-E440-B923-AE46A3B6BF5E}" presName="node" presStyleLbl="node1" presStyleIdx="4" presStyleCnt="5" custScaleX="244176" custRadScaleRad="174782" custRadScaleInc="-31518">
        <dgm:presLayoutVars>
          <dgm:bulletEnabled val="1"/>
        </dgm:presLayoutVars>
      </dgm:prSet>
      <dgm:spPr/>
    </dgm:pt>
    <dgm:pt modelId="{746BAE29-8989-4D4E-8A36-9C1A55F30B43}" type="pres">
      <dgm:prSet presAssocID="{1D4473E8-05A8-E440-B923-AE46A3B6BF5E}" presName="dummy" presStyleCnt="0"/>
      <dgm:spPr/>
    </dgm:pt>
    <dgm:pt modelId="{E281F8BE-3638-4743-BE67-456EDF3D74AB}" type="pres">
      <dgm:prSet presAssocID="{0727F943-5B99-AC40-AC03-452CBB264723}" presName="sibTrans" presStyleLbl="sibTrans2D1" presStyleIdx="4" presStyleCnt="5"/>
      <dgm:spPr/>
    </dgm:pt>
  </dgm:ptLst>
  <dgm:cxnLst>
    <dgm:cxn modelId="{B0627D06-B9D9-8046-AE24-8114878FCD4B}" srcId="{DDA36199-4093-A342-8107-67042D4E3C21}" destId="{1D4473E8-05A8-E440-B923-AE46A3B6BF5E}" srcOrd="4" destOrd="0" parTransId="{11B34460-2A5A-3D4B-B09D-FA70F5684680}" sibTransId="{0727F943-5B99-AC40-AC03-452CBB264723}"/>
    <dgm:cxn modelId="{5E03630E-FC66-2742-959C-3C5F92E7A9CE}" srcId="{DDA36199-4093-A342-8107-67042D4E3C21}" destId="{BAD393D8-BF7A-4343-B4B4-6A27CDA3F7A0}" srcOrd="2" destOrd="0" parTransId="{64A1C10E-6EF8-FB47-A084-551F3C02306E}" sibTransId="{B2423F82-AF64-AA4B-8EC2-7AF3F1150ECA}"/>
    <dgm:cxn modelId="{8716481D-7B2F-4A04-8170-9BBCFAEBF0A9}" type="presOf" srcId="{A7D1DA39-0519-6C4E-9934-B5237D7C0967}" destId="{48F5E25E-7DF5-CC44-9FC2-2D186DCE8B1B}" srcOrd="0" destOrd="0" presId="urn:microsoft.com/office/officeart/2005/8/layout/radial6"/>
    <dgm:cxn modelId="{1539141F-34FC-4D16-9243-03B763B56346}" type="presOf" srcId="{6E48FBE4-5B11-E54D-8B84-A722B0D4D4F6}" destId="{1C449A52-EAC3-3740-8779-BB3FC51FD84B}" srcOrd="0" destOrd="0" presId="urn:microsoft.com/office/officeart/2005/8/layout/radial6"/>
    <dgm:cxn modelId="{CBF87F27-FE01-7049-A6C6-1A057F8589F9}" srcId="{A7D1DA39-0519-6C4E-9934-B5237D7C0967}" destId="{DDA36199-4093-A342-8107-67042D4E3C21}" srcOrd="0" destOrd="0" parTransId="{71288636-0393-6441-9436-5D190B854250}" sibTransId="{BDF5C9C1-B392-7C4D-A844-8A09C475B13E}"/>
    <dgm:cxn modelId="{45580F36-683B-3D47-AFBF-15B3F0D92EA0}" srcId="{DDA36199-4093-A342-8107-67042D4E3C21}" destId="{EB3002EE-3280-6D4B-8976-654C930D97AB}" srcOrd="0" destOrd="0" parTransId="{DF77B4DE-EC7A-0343-BE76-7FA442E04090}" sibTransId="{E30527C4-C8BE-D848-8AEC-11FFA64418FC}"/>
    <dgm:cxn modelId="{08A15D3E-D533-4848-A668-1E5C25278ECE}" type="presOf" srcId="{DDA36199-4093-A342-8107-67042D4E3C21}" destId="{C9C9B43E-003F-024B-BB34-523B9855035D}" srcOrd="0" destOrd="0" presId="urn:microsoft.com/office/officeart/2005/8/layout/radial6"/>
    <dgm:cxn modelId="{97973A5C-5B1F-4363-A6AF-7D9A9B08B84E}" type="presOf" srcId="{B2423F82-AF64-AA4B-8EC2-7AF3F1150ECA}" destId="{51E292BF-18DB-CC48-9A3D-3BA819BA60F0}" srcOrd="0" destOrd="0" presId="urn:microsoft.com/office/officeart/2005/8/layout/radial6"/>
    <dgm:cxn modelId="{BF4EB942-E671-47D6-9F87-68D29AE03C9A}" type="presOf" srcId="{EB3002EE-3280-6D4B-8976-654C930D97AB}" destId="{A6E23222-A790-A542-BAF4-A07EDCBC9936}" srcOrd="0" destOrd="0" presId="urn:microsoft.com/office/officeart/2005/8/layout/radial6"/>
    <dgm:cxn modelId="{FF140F6A-D449-45AA-959D-C65660FB1EF1}" type="presOf" srcId="{D0927EE2-67A8-3A45-8FDE-AC69E678703B}" destId="{459D82BA-2494-6B40-AF41-C7E9F6B0BA40}" srcOrd="0" destOrd="0" presId="urn:microsoft.com/office/officeart/2005/8/layout/radial6"/>
    <dgm:cxn modelId="{E8B1194B-B42D-184A-A726-B3D68DA77A35}" srcId="{DDA36199-4093-A342-8107-67042D4E3C21}" destId="{D1CE24D7-F29A-0348-8E17-3F20357603FA}" srcOrd="3" destOrd="0" parTransId="{44D62B05-025E-FB48-8206-D501EEE38933}" sibTransId="{6E48FBE4-5B11-E54D-8B84-A722B0D4D4F6}"/>
    <dgm:cxn modelId="{E4BE9373-1545-4D0C-9A37-68A409CA7558}" type="presOf" srcId="{BAD393D8-BF7A-4343-B4B4-6A27CDA3F7A0}" destId="{F1FFF53A-C161-4D42-824C-0AE061F6043A}" srcOrd="0" destOrd="0" presId="urn:microsoft.com/office/officeart/2005/8/layout/radial6"/>
    <dgm:cxn modelId="{8B0F7F78-6EDB-4B29-972B-8FE1B51F049E}" type="presOf" srcId="{E30527C4-C8BE-D848-8AEC-11FFA64418FC}" destId="{5BD8E247-1C39-9947-99E9-671459DC886B}" srcOrd="0" destOrd="0" presId="urn:microsoft.com/office/officeart/2005/8/layout/radial6"/>
    <dgm:cxn modelId="{3C190281-E089-084C-9BCD-53972DD22469}" srcId="{DDA36199-4093-A342-8107-67042D4E3C21}" destId="{20568441-60D8-DE4D-BE3E-F113905C8442}" srcOrd="1" destOrd="0" parTransId="{8C461F3D-8732-1D40-A222-61FB307A48F5}" sibTransId="{D0927EE2-67A8-3A45-8FDE-AC69E678703B}"/>
    <dgm:cxn modelId="{BE7C51AA-BEB5-47EE-BEF8-89EA84B9868C}" type="presOf" srcId="{0727F943-5B99-AC40-AC03-452CBB264723}" destId="{E281F8BE-3638-4743-BE67-456EDF3D74AB}" srcOrd="0" destOrd="0" presId="urn:microsoft.com/office/officeart/2005/8/layout/radial6"/>
    <dgm:cxn modelId="{4B5C75D1-8722-4566-B7E6-3D13B9E5C969}" type="presOf" srcId="{20568441-60D8-DE4D-BE3E-F113905C8442}" destId="{92E5FB6A-9DF2-3842-BEDB-0E380AE5434B}" srcOrd="0" destOrd="0" presId="urn:microsoft.com/office/officeart/2005/8/layout/radial6"/>
    <dgm:cxn modelId="{12329EDF-A170-4840-AB25-3824E6AB78A4}" type="presOf" srcId="{D1CE24D7-F29A-0348-8E17-3F20357603FA}" destId="{0CF26CAE-2FC4-CF46-AF6A-4AF5EB256B97}" srcOrd="0" destOrd="0" presId="urn:microsoft.com/office/officeart/2005/8/layout/radial6"/>
    <dgm:cxn modelId="{75DFC4F4-247B-4B1D-9851-01DA2FE0E0AA}" type="presOf" srcId="{1D4473E8-05A8-E440-B923-AE46A3B6BF5E}" destId="{8B0C0A0F-E3FC-9048-8C1C-1089187198C9}" srcOrd="0" destOrd="0" presId="urn:microsoft.com/office/officeart/2005/8/layout/radial6"/>
    <dgm:cxn modelId="{3F5B1B6E-0581-49F4-9970-7E6C6CAB089C}" type="presParOf" srcId="{48F5E25E-7DF5-CC44-9FC2-2D186DCE8B1B}" destId="{C9C9B43E-003F-024B-BB34-523B9855035D}" srcOrd="0" destOrd="0" presId="urn:microsoft.com/office/officeart/2005/8/layout/radial6"/>
    <dgm:cxn modelId="{F86EC38C-E020-4EC5-953C-C921A0E64B22}" type="presParOf" srcId="{48F5E25E-7DF5-CC44-9FC2-2D186DCE8B1B}" destId="{A6E23222-A790-A542-BAF4-A07EDCBC9936}" srcOrd="1" destOrd="0" presId="urn:microsoft.com/office/officeart/2005/8/layout/radial6"/>
    <dgm:cxn modelId="{8B75FE4A-6BC1-4042-87C8-1DE7381FD234}" type="presParOf" srcId="{48F5E25E-7DF5-CC44-9FC2-2D186DCE8B1B}" destId="{885DE749-06D9-7644-9EEC-2C173C8D7405}" srcOrd="2" destOrd="0" presId="urn:microsoft.com/office/officeart/2005/8/layout/radial6"/>
    <dgm:cxn modelId="{87196EB9-535C-4874-973C-418DE91E8B5E}" type="presParOf" srcId="{48F5E25E-7DF5-CC44-9FC2-2D186DCE8B1B}" destId="{5BD8E247-1C39-9947-99E9-671459DC886B}" srcOrd="3" destOrd="0" presId="urn:microsoft.com/office/officeart/2005/8/layout/radial6"/>
    <dgm:cxn modelId="{6AD7841E-3952-4A81-90DB-DC68D7471CE8}" type="presParOf" srcId="{48F5E25E-7DF5-CC44-9FC2-2D186DCE8B1B}" destId="{92E5FB6A-9DF2-3842-BEDB-0E380AE5434B}" srcOrd="4" destOrd="0" presId="urn:microsoft.com/office/officeart/2005/8/layout/radial6"/>
    <dgm:cxn modelId="{8ACDF803-C15F-4BFF-A4BC-189A56456CC2}" type="presParOf" srcId="{48F5E25E-7DF5-CC44-9FC2-2D186DCE8B1B}" destId="{37296C96-4970-5341-B915-B3B0A0B85C0D}" srcOrd="5" destOrd="0" presId="urn:microsoft.com/office/officeart/2005/8/layout/radial6"/>
    <dgm:cxn modelId="{9FE0E1C5-708A-4615-A53E-1E31F54730BA}" type="presParOf" srcId="{48F5E25E-7DF5-CC44-9FC2-2D186DCE8B1B}" destId="{459D82BA-2494-6B40-AF41-C7E9F6B0BA40}" srcOrd="6" destOrd="0" presId="urn:microsoft.com/office/officeart/2005/8/layout/radial6"/>
    <dgm:cxn modelId="{73EAD846-1DD2-4792-9375-EF380ED52125}" type="presParOf" srcId="{48F5E25E-7DF5-CC44-9FC2-2D186DCE8B1B}" destId="{F1FFF53A-C161-4D42-824C-0AE061F6043A}" srcOrd="7" destOrd="0" presId="urn:microsoft.com/office/officeart/2005/8/layout/radial6"/>
    <dgm:cxn modelId="{8AF3060C-3607-458E-AA43-0048A6143458}" type="presParOf" srcId="{48F5E25E-7DF5-CC44-9FC2-2D186DCE8B1B}" destId="{B30721FD-3495-594C-974B-CC30FDE8FD24}" srcOrd="8" destOrd="0" presId="urn:microsoft.com/office/officeart/2005/8/layout/radial6"/>
    <dgm:cxn modelId="{B4E1BC60-D5C4-45BB-9C05-640F601F4B32}" type="presParOf" srcId="{48F5E25E-7DF5-CC44-9FC2-2D186DCE8B1B}" destId="{51E292BF-18DB-CC48-9A3D-3BA819BA60F0}" srcOrd="9" destOrd="0" presId="urn:microsoft.com/office/officeart/2005/8/layout/radial6"/>
    <dgm:cxn modelId="{BC169D59-99A6-4ABF-B15F-27CB4E19E451}" type="presParOf" srcId="{48F5E25E-7DF5-CC44-9FC2-2D186DCE8B1B}" destId="{0CF26CAE-2FC4-CF46-AF6A-4AF5EB256B97}" srcOrd="10" destOrd="0" presId="urn:microsoft.com/office/officeart/2005/8/layout/radial6"/>
    <dgm:cxn modelId="{8A56E431-C0AE-4B07-8AA5-F261576EA197}" type="presParOf" srcId="{48F5E25E-7DF5-CC44-9FC2-2D186DCE8B1B}" destId="{D190966F-B540-224F-AA18-575392EDBC36}" srcOrd="11" destOrd="0" presId="urn:microsoft.com/office/officeart/2005/8/layout/radial6"/>
    <dgm:cxn modelId="{ADD61538-4D65-493D-A51F-5686B6398C9D}" type="presParOf" srcId="{48F5E25E-7DF5-CC44-9FC2-2D186DCE8B1B}" destId="{1C449A52-EAC3-3740-8779-BB3FC51FD84B}" srcOrd="12" destOrd="0" presId="urn:microsoft.com/office/officeart/2005/8/layout/radial6"/>
    <dgm:cxn modelId="{DF9C7842-E684-4475-90C9-F78C49402385}" type="presParOf" srcId="{48F5E25E-7DF5-CC44-9FC2-2D186DCE8B1B}" destId="{8B0C0A0F-E3FC-9048-8C1C-1089187198C9}" srcOrd="13" destOrd="0" presId="urn:microsoft.com/office/officeart/2005/8/layout/radial6"/>
    <dgm:cxn modelId="{0D13BB8B-2207-4A16-B06B-7D2347FCB5EA}" type="presParOf" srcId="{48F5E25E-7DF5-CC44-9FC2-2D186DCE8B1B}" destId="{746BAE29-8989-4D4E-8A36-9C1A55F30B43}" srcOrd="14" destOrd="0" presId="urn:microsoft.com/office/officeart/2005/8/layout/radial6"/>
    <dgm:cxn modelId="{4751942C-2113-45C4-AFE3-F425B46066A6}" type="presParOf" srcId="{48F5E25E-7DF5-CC44-9FC2-2D186DCE8B1B}" destId="{E281F8BE-3638-4743-BE67-456EDF3D74A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1F8BE-3638-4743-BE67-456EDF3D74AB}">
      <dsp:nvSpPr>
        <dsp:cNvPr id="0" name=""/>
        <dsp:cNvSpPr/>
      </dsp:nvSpPr>
      <dsp:spPr>
        <a:xfrm>
          <a:off x="443825" y="1429592"/>
          <a:ext cx="4828045" cy="4828045"/>
        </a:xfrm>
        <a:prstGeom prst="blockArc">
          <a:avLst>
            <a:gd name="adj1" fmla="val 12535016"/>
            <a:gd name="adj2" fmla="val 16560646"/>
            <a:gd name="adj3" fmla="val 463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449A52-EAC3-3740-8779-BB3FC51FD84B}">
      <dsp:nvSpPr>
        <dsp:cNvPr id="0" name=""/>
        <dsp:cNvSpPr/>
      </dsp:nvSpPr>
      <dsp:spPr>
        <a:xfrm>
          <a:off x="675799" y="826648"/>
          <a:ext cx="4828045" cy="4828045"/>
        </a:xfrm>
        <a:prstGeom prst="blockArc">
          <a:avLst>
            <a:gd name="adj1" fmla="val 7718568"/>
            <a:gd name="adj2" fmla="val 11590206"/>
            <a:gd name="adj3" fmla="val 463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292BF-18DB-CC48-9A3D-3BA819BA60F0}">
      <dsp:nvSpPr>
        <dsp:cNvPr id="0" name=""/>
        <dsp:cNvSpPr/>
      </dsp:nvSpPr>
      <dsp:spPr>
        <a:xfrm>
          <a:off x="855243" y="1584873"/>
          <a:ext cx="4654815" cy="3468033"/>
        </a:xfrm>
        <a:prstGeom prst="blockArc">
          <a:avLst>
            <a:gd name="adj1" fmla="val 3103639"/>
            <a:gd name="adj2" fmla="val 7895559"/>
            <a:gd name="adj3" fmla="val 463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9D82BA-2494-6B40-AF41-C7E9F6B0BA40}">
      <dsp:nvSpPr>
        <dsp:cNvPr id="0" name=""/>
        <dsp:cNvSpPr/>
      </dsp:nvSpPr>
      <dsp:spPr>
        <a:xfrm>
          <a:off x="590791" y="1060238"/>
          <a:ext cx="4828045" cy="4828045"/>
        </a:xfrm>
        <a:prstGeom prst="blockArc">
          <a:avLst>
            <a:gd name="adj1" fmla="val 20680801"/>
            <a:gd name="adj2" fmla="val 2759216"/>
            <a:gd name="adj3" fmla="val 463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D8E247-1C39-9947-99E9-671459DC886B}">
      <dsp:nvSpPr>
        <dsp:cNvPr id="0" name=""/>
        <dsp:cNvSpPr/>
      </dsp:nvSpPr>
      <dsp:spPr>
        <a:xfrm>
          <a:off x="731878" y="1442197"/>
          <a:ext cx="4828045" cy="4828045"/>
        </a:xfrm>
        <a:prstGeom prst="blockArc">
          <a:avLst>
            <a:gd name="adj1" fmla="val 16140031"/>
            <a:gd name="adj2" fmla="val 20086432"/>
            <a:gd name="adj3" fmla="val 4639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C9B43E-003F-024B-BB34-523B9855035D}">
      <dsp:nvSpPr>
        <dsp:cNvPr id="0" name=""/>
        <dsp:cNvSpPr/>
      </dsp:nvSpPr>
      <dsp:spPr>
        <a:xfrm>
          <a:off x="1234170" y="2321043"/>
          <a:ext cx="3604523" cy="22220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dirty="0">
              <a:solidFill>
                <a:srgbClr val="00B050"/>
              </a:solidFill>
              <a:latin typeface="Arial Black" panose="020B0A04020102020204" pitchFamily="34" charset="0"/>
              <a:ea typeface="Arial Rounded MT Bold" charset="0"/>
              <a:cs typeface="Arial" panose="020B0604020202020204" pitchFamily="34" charset="0"/>
            </a:rPr>
            <a:t>Incertidumbre</a:t>
          </a:r>
          <a:endParaRPr lang="es-ES_tradnl" sz="1600" b="1" kern="1200" dirty="0">
            <a:solidFill>
              <a:srgbClr val="00B050"/>
            </a:solidFill>
            <a:latin typeface="Arial Black" panose="020B0A04020102020204" pitchFamily="34" charset="0"/>
            <a:ea typeface="Arial Rounded MT Bold" charset="0"/>
            <a:cs typeface="Arial" panose="020B0604020202020204" pitchFamily="34" charset="0"/>
          </a:endParaRPr>
        </a:p>
      </dsp:txBody>
      <dsp:txXfrm>
        <a:off x="1762040" y="2646459"/>
        <a:ext cx="2548783" cy="1571247"/>
      </dsp:txXfrm>
    </dsp:sp>
    <dsp:sp modelId="{A6E23222-A790-A542-BAF4-A07EDCBC9936}">
      <dsp:nvSpPr>
        <dsp:cNvPr id="0" name=""/>
        <dsp:cNvSpPr/>
      </dsp:nvSpPr>
      <dsp:spPr>
        <a:xfrm>
          <a:off x="1761299" y="643558"/>
          <a:ext cx="2686940" cy="17099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175"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Qué está pasado con los retrasos en días de nómina ?</a:t>
          </a:r>
          <a:endParaRPr lang="es-ES_tradnl" sz="1800" kern="1200" dirty="0">
            <a:latin typeface="+mn-lt"/>
            <a:ea typeface="Arial Rounded MT Bold" charset="0"/>
            <a:cs typeface="Arial Rounded MT Bold" charset="0"/>
          </a:endParaRPr>
        </a:p>
      </dsp:txBody>
      <dsp:txXfrm>
        <a:off x="2154792" y="893980"/>
        <a:ext cx="1899954" cy="1209146"/>
      </dsp:txXfrm>
    </dsp:sp>
    <dsp:sp modelId="{92E5FB6A-9DF2-3842-BEDB-0E380AE5434B}">
      <dsp:nvSpPr>
        <dsp:cNvPr id="0" name=""/>
        <dsp:cNvSpPr/>
      </dsp:nvSpPr>
      <dsp:spPr>
        <a:xfrm>
          <a:off x="4088534" y="2073520"/>
          <a:ext cx="2381029" cy="15554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Pagáremos la prima de diciembre ?</a:t>
          </a:r>
          <a:endParaRPr lang="es-ES_tradnl" sz="1800" kern="1200" dirty="0">
            <a:latin typeface="+mn-lt"/>
            <a:ea typeface="Arial Rounded MT Bold" charset="0"/>
            <a:cs typeface="Arial Rounded MT Bold" charset="0"/>
          </a:endParaRPr>
        </a:p>
      </dsp:txBody>
      <dsp:txXfrm>
        <a:off x="4437228" y="2301311"/>
        <a:ext cx="1683641" cy="1099873"/>
      </dsp:txXfrm>
    </dsp:sp>
    <dsp:sp modelId="{F1FFF53A-C161-4D42-824C-0AE061F6043A}">
      <dsp:nvSpPr>
        <dsp:cNvPr id="0" name=""/>
        <dsp:cNvSpPr/>
      </dsp:nvSpPr>
      <dsp:spPr>
        <a:xfrm>
          <a:off x="3393601" y="4469392"/>
          <a:ext cx="2499243" cy="140143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Qué sucederá con el Sindicato PROSALUD y su relación con Carisma?</a:t>
          </a:r>
          <a:endParaRPr lang="es-ES_tradnl" sz="1800" kern="1200" dirty="0">
            <a:latin typeface="+mn-lt"/>
            <a:ea typeface="Arial Rounded MT Bold" charset="0"/>
            <a:cs typeface="Arial Rounded MT Bold" charset="0"/>
          </a:endParaRPr>
        </a:p>
      </dsp:txBody>
      <dsp:txXfrm>
        <a:off x="3759607" y="4674627"/>
        <a:ext cx="1767231" cy="990964"/>
      </dsp:txXfrm>
    </dsp:sp>
    <dsp:sp modelId="{0CF26CAE-2FC4-CF46-AF6A-4AF5EB256B97}">
      <dsp:nvSpPr>
        <dsp:cNvPr id="0" name=""/>
        <dsp:cNvSpPr/>
      </dsp:nvSpPr>
      <dsp:spPr>
        <a:xfrm>
          <a:off x="336807" y="4386771"/>
          <a:ext cx="2561026" cy="139129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Cómo va la Ruta de Salud mental y consumo de sustancias de Savia ?</a:t>
          </a:r>
          <a:endParaRPr lang="es-ES_tradnl" sz="1800" kern="1200" dirty="0">
            <a:latin typeface="+mn-lt"/>
            <a:ea typeface="Arial Rounded MT Bold" charset="0"/>
            <a:cs typeface="Arial Rounded MT Bold" charset="0"/>
          </a:endParaRPr>
        </a:p>
      </dsp:txBody>
      <dsp:txXfrm>
        <a:off x="711861" y="4590521"/>
        <a:ext cx="1810918" cy="983792"/>
      </dsp:txXfrm>
    </dsp:sp>
    <dsp:sp modelId="{8B0C0A0F-E3FC-9048-8C1C-1089187198C9}">
      <dsp:nvSpPr>
        <dsp:cNvPr id="0" name=""/>
        <dsp:cNvSpPr/>
      </dsp:nvSpPr>
      <dsp:spPr>
        <a:xfrm>
          <a:off x="-425979" y="1925684"/>
          <a:ext cx="2439592" cy="15554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Qué pasara con Carisma ante la reforma ?</a:t>
          </a:r>
          <a:endParaRPr lang="es-ES_tradnl" sz="1800" kern="1200" dirty="0">
            <a:latin typeface="+mn-lt"/>
            <a:ea typeface="Arial Rounded MT Bold" charset="0"/>
            <a:cs typeface="Arial Rounded MT Bold" charset="0"/>
          </a:endParaRPr>
        </a:p>
      </dsp:txBody>
      <dsp:txXfrm>
        <a:off x="-68709" y="2153475"/>
        <a:ext cx="1725052" cy="1099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49A52-EAC3-3740-8779-BB3FC51FD84B}">
      <dsp:nvSpPr>
        <dsp:cNvPr id="0" name=""/>
        <dsp:cNvSpPr/>
      </dsp:nvSpPr>
      <dsp:spPr>
        <a:xfrm>
          <a:off x="935349" y="1081568"/>
          <a:ext cx="4438752" cy="4438752"/>
        </a:xfrm>
        <a:prstGeom prst="blockArc">
          <a:avLst>
            <a:gd name="adj1" fmla="val 11756313"/>
            <a:gd name="adj2" fmla="val 16175533"/>
            <a:gd name="adj3" fmla="val 4356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292BF-18DB-CC48-9A3D-3BA819BA60F0}">
      <dsp:nvSpPr>
        <dsp:cNvPr id="0" name=""/>
        <dsp:cNvSpPr/>
      </dsp:nvSpPr>
      <dsp:spPr>
        <a:xfrm>
          <a:off x="1089580" y="1306522"/>
          <a:ext cx="4279490" cy="3188400"/>
        </a:xfrm>
        <a:prstGeom prst="blockArc">
          <a:avLst>
            <a:gd name="adj1" fmla="val 5667382"/>
            <a:gd name="adj2" fmla="val 11110715"/>
            <a:gd name="adj3" fmla="val 4356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9D82BA-2494-6B40-AF41-C7E9F6B0BA40}">
      <dsp:nvSpPr>
        <dsp:cNvPr id="0" name=""/>
        <dsp:cNvSpPr/>
      </dsp:nvSpPr>
      <dsp:spPr>
        <a:xfrm>
          <a:off x="852817" y="674813"/>
          <a:ext cx="4438752" cy="4438752"/>
        </a:xfrm>
        <a:prstGeom prst="blockArc">
          <a:avLst>
            <a:gd name="adj1" fmla="val 354884"/>
            <a:gd name="adj2" fmla="val 5418301"/>
            <a:gd name="adj3" fmla="val 4356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D8E247-1C39-9947-99E9-671459DC886B}">
      <dsp:nvSpPr>
        <dsp:cNvPr id="0" name=""/>
        <dsp:cNvSpPr/>
      </dsp:nvSpPr>
      <dsp:spPr>
        <a:xfrm>
          <a:off x="848895" y="1080462"/>
          <a:ext cx="4438752" cy="4438752"/>
        </a:xfrm>
        <a:prstGeom prst="blockArc">
          <a:avLst>
            <a:gd name="adj1" fmla="val 16312449"/>
            <a:gd name="adj2" fmla="val 21311588"/>
            <a:gd name="adj3" fmla="val 4356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C9B43E-003F-024B-BB34-523B9855035D}">
      <dsp:nvSpPr>
        <dsp:cNvPr id="0" name=""/>
        <dsp:cNvSpPr/>
      </dsp:nvSpPr>
      <dsp:spPr>
        <a:xfrm>
          <a:off x="1672081" y="1827839"/>
          <a:ext cx="2744977" cy="21634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>
              <a:solidFill>
                <a:srgbClr val="00B050"/>
              </a:solidFill>
              <a:latin typeface="Arial Black" panose="020B0A04020102020204" pitchFamily="34" charset="0"/>
              <a:ea typeface="Arial Rounded MT Bold" charset="0"/>
              <a:cs typeface="Arial" panose="020B0604020202020204" pitchFamily="34" charset="0"/>
            </a:rPr>
            <a:t>Incertidumbre</a:t>
          </a:r>
          <a:endParaRPr lang="es-ES_tradnl" sz="1600" b="1" kern="1200" dirty="0">
            <a:solidFill>
              <a:srgbClr val="00B050"/>
            </a:solidFill>
            <a:latin typeface="Arial Black" panose="020B0A04020102020204" pitchFamily="34" charset="0"/>
            <a:ea typeface="Arial Rounded MT Bold" charset="0"/>
            <a:cs typeface="Arial" panose="020B0604020202020204" pitchFamily="34" charset="0"/>
          </a:endParaRPr>
        </a:p>
      </dsp:txBody>
      <dsp:txXfrm>
        <a:off x="2074074" y="2144662"/>
        <a:ext cx="1940991" cy="1529754"/>
      </dsp:txXfrm>
    </dsp:sp>
    <dsp:sp modelId="{A6E23222-A790-A542-BAF4-A07EDCBC9936}">
      <dsp:nvSpPr>
        <dsp:cNvPr id="0" name=""/>
        <dsp:cNvSpPr/>
      </dsp:nvSpPr>
      <dsp:spPr>
        <a:xfrm>
          <a:off x="278704" y="391916"/>
          <a:ext cx="5721138" cy="147608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175"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El incremento de costo de nuestra operación de Carisma en nuestra prestación de servicios para 2023 será sostenible ?</a:t>
          </a:r>
          <a:endParaRPr lang="es-ES_tradnl" sz="1800" b="1" kern="1200" dirty="0">
            <a:latin typeface="+mn-lt"/>
            <a:ea typeface="Arial Rounded MT Bold" charset="0"/>
            <a:cs typeface="Arial Rounded MT Bold" charset="0"/>
          </a:endParaRPr>
        </a:p>
      </dsp:txBody>
      <dsp:txXfrm>
        <a:off x="1116545" y="608084"/>
        <a:ext cx="4045456" cy="1043751"/>
      </dsp:txXfrm>
    </dsp:sp>
    <dsp:sp modelId="{92E5FB6A-9DF2-3842-BEDB-0E380AE5434B}">
      <dsp:nvSpPr>
        <dsp:cNvPr id="0" name=""/>
        <dsp:cNvSpPr/>
      </dsp:nvSpPr>
      <dsp:spPr>
        <a:xfrm>
          <a:off x="4204006" y="2446566"/>
          <a:ext cx="2055337" cy="134269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Lo que le pase a Savia afectará a Carisma ?</a:t>
          </a:r>
          <a:endParaRPr lang="es-ES_tradnl" sz="1800" b="1" kern="1200" dirty="0">
            <a:latin typeface="+mn-lt"/>
            <a:ea typeface="Arial Rounded MT Bold" charset="0"/>
            <a:cs typeface="Arial Rounded MT Bold" charset="0"/>
          </a:endParaRPr>
        </a:p>
      </dsp:txBody>
      <dsp:txXfrm>
        <a:off x="4505003" y="2643198"/>
        <a:ext cx="1453343" cy="949426"/>
      </dsp:txXfrm>
    </dsp:sp>
    <dsp:sp modelId="{F1FFF53A-C161-4D42-824C-0AE061F6043A}">
      <dsp:nvSpPr>
        <dsp:cNvPr id="0" name=""/>
        <dsp:cNvSpPr/>
      </dsp:nvSpPr>
      <dsp:spPr>
        <a:xfrm>
          <a:off x="41065" y="4460329"/>
          <a:ext cx="6039141" cy="120973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Cuál es la tormenta perfecta que está pasando en el sistema de salud en el gobierno actual de Petro y Carisma cómo le irá ? Sobreviviremos la transición ?</a:t>
          </a:r>
          <a:endParaRPr lang="es-ES_tradnl" sz="1800" b="1" kern="1200" dirty="0">
            <a:latin typeface="+mn-lt"/>
            <a:ea typeface="Arial Rounded MT Bold" charset="0"/>
            <a:cs typeface="Arial Rounded MT Bold" charset="0"/>
          </a:endParaRPr>
        </a:p>
      </dsp:txBody>
      <dsp:txXfrm>
        <a:off x="925477" y="4637491"/>
        <a:ext cx="4270317" cy="855413"/>
      </dsp:txXfrm>
    </dsp:sp>
    <dsp:sp modelId="{0CF26CAE-2FC4-CF46-AF6A-4AF5EB256B97}">
      <dsp:nvSpPr>
        <dsp:cNvPr id="0" name=""/>
        <dsp:cNvSpPr/>
      </dsp:nvSpPr>
      <dsp:spPr>
        <a:xfrm>
          <a:off x="-38208" y="2104272"/>
          <a:ext cx="2210713" cy="12009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Qué va pasar con Savia ?</a:t>
          </a:r>
          <a:endParaRPr lang="es-ES_tradnl" sz="1800" kern="1200" dirty="0">
            <a:latin typeface="+mn-lt"/>
            <a:ea typeface="Arial Rounded MT Bold" charset="0"/>
            <a:cs typeface="Arial Rounded MT Bold" charset="0"/>
          </a:endParaRPr>
        </a:p>
      </dsp:txBody>
      <dsp:txXfrm>
        <a:off x="285543" y="2280152"/>
        <a:ext cx="1563211" cy="849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1F8BE-3638-4743-BE67-456EDF3D74AB}">
      <dsp:nvSpPr>
        <dsp:cNvPr id="0" name=""/>
        <dsp:cNvSpPr/>
      </dsp:nvSpPr>
      <dsp:spPr>
        <a:xfrm>
          <a:off x="1675390" y="451876"/>
          <a:ext cx="4499798" cy="4499798"/>
        </a:xfrm>
        <a:prstGeom prst="blockArc">
          <a:avLst>
            <a:gd name="adj1" fmla="val 11487196"/>
            <a:gd name="adj2" fmla="val 18924926"/>
            <a:gd name="adj3" fmla="val 464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449A52-EAC3-3740-8779-BB3FC51FD84B}">
      <dsp:nvSpPr>
        <dsp:cNvPr id="0" name=""/>
        <dsp:cNvSpPr/>
      </dsp:nvSpPr>
      <dsp:spPr>
        <a:xfrm>
          <a:off x="1549310" y="862640"/>
          <a:ext cx="4499798" cy="4499798"/>
        </a:xfrm>
        <a:prstGeom prst="blockArc">
          <a:avLst>
            <a:gd name="adj1" fmla="val 7738913"/>
            <a:gd name="adj2" fmla="val 12160404"/>
            <a:gd name="adj3" fmla="val 464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E292BF-18DB-CC48-9A3D-3BA819BA60F0}">
      <dsp:nvSpPr>
        <dsp:cNvPr id="0" name=""/>
        <dsp:cNvSpPr/>
      </dsp:nvSpPr>
      <dsp:spPr>
        <a:xfrm>
          <a:off x="2444146" y="3042182"/>
          <a:ext cx="4452753" cy="3317488"/>
        </a:xfrm>
        <a:prstGeom prst="blockArc">
          <a:avLst>
            <a:gd name="adj1" fmla="val 21417200"/>
            <a:gd name="adj2" fmla="val 10617200"/>
            <a:gd name="adj3" fmla="val 4524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9D82BA-2494-6B40-AF41-C7E9F6B0BA40}">
      <dsp:nvSpPr>
        <dsp:cNvPr id="0" name=""/>
        <dsp:cNvSpPr/>
      </dsp:nvSpPr>
      <dsp:spPr>
        <a:xfrm>
          <a:off x="5071610" y="169591"/>
          <a:ext cx="4499798" cy="4499798"/>
        </a:xfrm>
        <a:prstGeom prst="blockArc">
          <a:avLst>
            <a:gd name="adj1" fmla="val 117553"/>
            <a:gd name="adj2" fmla="val 6024727"/>
            <a:gd name="adj3" fmla="val 464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D8E247-1C39-9947-99E9-671459DC886B}">
      <dsp:nvSpPr>
        <dsp:cNvPr id="0" name=""/>
        <dsp:cNvSpPr/>
      </dsp:nvSpPr>
      <dsp:spPr>
        <a:xfrm>
          <a:off x="5073795" y="121281"/>
          <a:ext cx="4499798" cy="4499798"/>
        </a:xfrm>
        <a:prstGeom prst="blockArc">
          <a:avLst>
            <a:gd name="adj1" fmla="val 12808327"/>
            <a:gd name="adj2" fmla="val 193201"/>
            <a:gd name="adj3" fmla="val 464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C9B43E-003F-024B-BB34-523B9855035D}">
      <dsp:nvSpPr>
        <dsp:cNvPr id="0" name=""/>
        <dsp:cNvSpPr/>
      </dsp:nvSpPr>
      <dsp:spPr>
        <a:xfrm>
          <a:off x="3268336" y="1924774"/>
          <a:ext cx="4316951" cy="20727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b="1" kern="1200" dirty="0">
              <a:solidFill>
                <a:srgbClr val="00B050"/>
              </a:solidFill>
              <a:latin typeface="Arial Black" panose="020B0A04020102020204" pitchFamily="34" charset="0"/>
              <a:ea typeface="Arial Rounded MT Bold" charset="0"/>
              <a:cs typeface="Arial" panose="020B0604020202020204" pitchFamily="34" charset="0"/>
            </a:rPr>
            <a:t>Incertidumbre</a:t>
          </a:r>
        </a:p>
      </dsp:txBody>
      <dsp:txXfrm>
        <a:off x="3900539" y="2228318"/>
        <a:ext cx="3052545" cy="1465638"/>
      </dsp:txXfrm>
    </dsp:sp>
    <dsp:sp modelId="{A6E23222-A790-A542-BAF4-A07EDCBC9936}">
      <dsp:nvSpPr>
        <dsp:cNvPr id="0" name=""/>
        <dsp:cNvSpPr/>
      </dsp:nvSpPr>
      <dsp:spPr>
        <a:xfrm>
          <a:off x="1907061" y="361571"/>
          <a:ext cx="7166879" cy="15950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175"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La nueva reforma de salud anunciada por el ministro de salud y el presidente Petro afectará a Carisma ? </a:t>
          </a:r>
          <a:endParaRPr lang="es-ES_tradnl" sz="1800" kern="1200" dirty="0">
            <a:latin typeface="+mn-lt"/>
            <a:ea typeface="Arial Rounded MT Bold" charset="0"/>
            <a:cs typeface="Arial Rounded MT Bold" charset="0"/>
          </a:endParaRPr>
        </a:p>
      </dsp:txBody>
      <dsp:txXfrm>
        <a:off x="2956626" y="595162"/>
        <a:ext cx="5067749" cy="1127874"/>
      </dsp:txXfrm>
    </dsp:sp>
    <dsp:sp modelId="{92E5FB6A-9DF2-3842-BEDB-0E380AE5434B}">
      <dsp:nvSpPr>
        <dsp:cNvPr id="0" name=""/>
        <dsp:cNvSpPr/>
      </dsp:nvSpPr>
      <dsp:spPr>
        <a:xfrm>
          <a:off x="7491349" y="1769170"/>
          <a:ext cx="4053084" cy="1450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+mn-lt"/>
              <a:ea typeface="Arial Rounded MT Bold" charset="0"/>
              <a:cs typeface="Arial Rounded MT Bold" charset="0"/>
            </a:rPr>
            <a:t>Los indicadores Socioeconómicos para el 2023 afectarán a CARISMA?</a:t>
          </a:r>
        </a:p>
      </dsp:txBody>
      <dsp:txXfrm>
        <a:off x="8084909" y="1981651"/>
        <a:ext cx="2865964" cy="1025946"/>
      </dsp:txXfrm>
    </dsp:sp>
    <dsp:sp modelId="{F1FFF53A-C161-4D42-824C-0AE061F6043A}">
      <dsp:nvSpPr>
        <dsp:cNvPr id="0" name=""/>
        <dsp:cNvSpPr/>
      </dsp:nvSpPr>
      <dsp:spPr>
        <a:xfrm>
          <a:off x="3514159" y="3927348"/>
          <a:ext cx="6820344" cy="130723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Tenemos que cambiar el modelo de prestación que hemos tenido en los últimos años en Carisma ?</a:t>
          </a:r>
          <a:endParaRPr lang="es-ES_tradnl" sz="1800" kern="1200" dirty="0">
            <a:latin typeface="+mn-lt"/>
            <a:ea typeface="Arial Rounded MT Bold" charset="0"/>
            <a:cs typeface="Arial Rounded MT Bold" charset="0"/>
          </a:endParaRPr>
        </a:p>
      </dsp:txBody>
      <dsp:txXfrm>
        <a:off x="4512975" y="4118789"/>
        <a:ext cx="4822712" cy="924357"/>
      </dsp:txXfrm>
    </dsp:sp>
    <dsp:sp modelId="{0CF26CAE-2FC4-CF46-AF6A-4AF5EB256B97}">
      <dsp:nvSpPr>
        <dsp:cNvPr id="0" name=""/>
        <dsp:cNvSpPr/>
      </dsp:nvSpPr>
      <dsp:spPr>
        <a:xfrm>
          <a:off x="155994" y="4171995"/>
          <a:ext cx="4521437" cy="12977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latin typeface="+mn-lt"/>
              <a:ea typeface="Arial Rounded MT Bold" charset="0"/>
              <a:cs typeface="Arial Rounded MT Bold" charset="0"/>
            </a:rPr>
            <a:t>Seguiremos siendo E.S.E.? Hospital ? O Institución Sanitaria del Estado?</a:t>
          </a:r>
        </a:p>
      </dsp:txBody>
      <dsp:txXfrm>
        <a:off x="818143" y="4362050"/>
        <a:ext cx="3197139" cy="917669"/>
      </dsp:txXfrm>
    </dsp:sp>
    <dsp:sp modelId="{8B0C0A0F-E3FC-9048-8C1C-1089187198C9}">
      <dsp:nvSpPr>
        <dsp:cNvPr id="0" name=""/>
        <dsp:cNvSpPr/>
      </dsp:nvSpPr>
      <dsp:spPr>
        <a:xfrm>
          <a:off x="0" y="1539934"/>
          <a:ext cx="3542770" cy="14509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0" kern="1200" dirty="0">
              <a:latin typeface="+mn-lt"/>
              <a:ea typeface="Arial Rounded MT Bold" charset="0"/>
              <a:cs typeface="Arial Rounded MT Bold" charset="0"/>
            </a:rPr>
            <a:t>Cómo va la Ruta de Salud Mental y Consumo de Sustancias de Savia?</a:t>
          </a:r>
          <a:endParaRPr lang="es-ES_tradnl" sz="1800" b="0" kern="1200" dirty="0">
            <a:latin typeface="+mn-lt"/>
            <a:ea typeface="Arial Rounded MT Bold" charset="0"/>
            <a:cs typeface="Arial Rounded MT Bold" charset="0"/>
          </a:endParaRPr>
        </a:p>
      </dsp:txBody>
      <dsp:txXfrm>
        <a:off x="518827" y="1752415"/>
        <a:ext cx="2505116" cy="1025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D2461-46F4-4A3F-B5F2-0AFEF83E2580}" type="datetimeFigureOut">
              <a:rPr lang="es-CO" smtClean="0"/>
              <a:t>28/11/2022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D2658-EEEB-4D89-9B2A-A7A332E30E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9098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12F8BC-2581-4EE0-A27D-544534FF2851}" type="slidenum">
              <a:rPr kumimoji="0" lang="es-CO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82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535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12F8BC-2581-4EE0-A27D-544534FF2851}" type="slidenum">
              <a:rPr kumimoji="0" lang="es-CO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47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ECE-6694-4EF4-B281-31D795389FE5}" type="datetimeFigureOut">
              <a:rPr lang="es-CO" smtClean="0"/>
              <a:t>28/11/2022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A51C-8120-455C-9E46-FB5C200F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325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ECE-6694-4EF4-B281-31D795389FE5}" type="datetimeFigureOut">
              <a:rPr lang="es-CO" smtClean="0"/>
              <a:t>28/11/2022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A51C-8120-455C-9E46-FB5C200F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405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ECE-6694-4EF4-B281-31D795389FE5}" type="datetimeFigureOut">
              <a:rPr lang="es-CO" smtClean="0"/>
              <a:t>28/11/2022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A51C-8120-455C-9E46-FB5C200F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2102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7174800" y="720000"/>
            <a:ext cx="4035200" cy="126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cxnSp>
        <p:nvCxnSpPr>
          <p:cNvPr id="77" name="Google Shape;77;p10"/>
          <p:cNvCxnSpPr/>
          <p:nvPr/>
        </p:nvCxnSpPr>
        <p:spPr>
          <a:xfrm>
            <a:off x="959985" y="251993"/>
            <a:ext cx="0" cy="936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" name="Google Shape;78;p10"/>
          <p:cNvCxnSpPr/>
          <p:nvPr/>
        </p:nvCxnSpPr>
        <p:spPr>
          <a:xfrm>
            <a:off x="397585" y="719993"/>
            <a:ext cx="1124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" name="Google Shape;79;p10"/>
          <p:cNvCxnSpPr/>
          <p:nvPr/>
        </p:nvCxnSpPr>
        <p:spPr>
          <a:xfrm>
            <a:off x="11209985" y="251993"/>
            <a:ext cx="0" cy="936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" name="Google Shape;80;p10"/>
          <p:cNvCxnSpPr/>
          <p:nvPr/>
        </p:nvCxnSpPr>
        <p:spPr>
          <a:xfrm>
            <a:off x="10647585" y="719993"/>
            <a:ext cx="1124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" name="Google Shape;81;p10"/>
          <p:cNvCxnSpPr/>
          <p:nvPr/>
        </p:nvCxnSpPr>
        <p:spPr>
          <a:xfrm>
            <a:off x="959985" y="5669827"/>
            <a:ext cx="0" cy="936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0"/>
          <p:cNvCxnSpPr/>
          <p:nvPr/>
        </p:nvCxnSpPr>
        <p:spPr>
          <a:xfrm>
            <a:off x="397585" y="6137827"/>
            <a:ext cx="1124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" name="Google Shape;83;p10"/>
          <p:cNvCxnSpPr/>
          <p:nvPr/>
        </p:nvCxnSpPr>
        <p:spPr>
          <a:xfrm>
            <a:off x="11209985" y="5669827"/>
            <a:ext cx="0" cy="9360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" name="Google Shape;84;p10"/>
          <p:cNvCxnSpPr/>
          <p:nvPr/>
        </p:nvCxnSpPr>
        <p:spPr>
          <a:xfrm>
            <a:off x="10647585" y="6137827"/>
            <a:ext cx="1124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9230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ECE-6694-4EF4-B281-31D795389FE5}" type="datetimeFigureOut">
              <a:rPr lang="es-CO" smtClean="0"/>
              <a:t>28/11/2022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A51C-8120-455C-9E46-FB5C200F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543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ECE-6694-4EF4-B281-31D795389FE5}" type="datetimeFigureOut">
              <a:rPr lang="es-CO" smtClean="0"/>
              <a:t>28/11/2022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A51C-8120-455C-9E46-FB5C200F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507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ECE-6694-4EF4-B281-31D795389FE5}" type="datetimeFigureOut">
              <a:rPr lang="es-CO" smtClean="0"/>
              <a:t>28/11/2022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A51C-8120-455C-9E46-FB5C200F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9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ECE-6694-4EF4-B281-31D795389FE5}" type="datetimeFigureOut">
              <a:rPr lang="es-CO" smtClean="0"/>
              <a:t>28/11/2022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A51C-8120-455C-9E46-FB5C200F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983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ECE-6694-4EF4-B281-31D795389FE5}" type="datetimeFigureOut">
              <a:rPr lang="es-CO" smtClean="0"/>
              <a:t>28/11/2022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A51C-8120-455C-9E46-FB5C200F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031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ECE-6694-4EF4-B281-31D795389FE5}" type="datetimeFigureOut">
              <a:rPr lang="es-CO" smtClean="0"/>
              <a:t>28/11/2022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A51C-8120-455C-9E46-FB5C200F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37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ECE-6694-4EF4-B281-31D795389FE5}" type="datetimeFigureOut">
              <a:rPr lang="es-CO" smtClean="0"/>
              <a:t>28/11/2022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A51C-8120-455C-9E46-FB5C200F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374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2ECE-6694-4EF4-B281-31D795389FE5}" type="datetimeFigureOut">
              <a:rPr lang="es-CO" smtClean="0"/>
              <a:t>28/11/2022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A51C-8120-455C-9E46-FB5C200F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749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D2ECE-6694-4EF4-B281-31D795389FE5}" type="datetimeFigureOut">
              <a:rPr lang="es-CO" smtClean="0"/>
              <a:t>28/11/2022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EA51C-8120-455C-9E46-FB5C200F84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93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l Sardinero. Horizonte infinito | EL TOMAVISTAS DE SANTANDER">
            <a:extLst>
              <a:ext uri="{FF2B5EF4-FFF2-40B4-BE49-F238E27FC236}">
                <a16:creationId xmlns:a16="http://schemas.microsoft.com/office/drawing/2014/main" id="{4B2239F0-2083-899B-D9F6-087051FF9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25050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Saludos naval Elementos del saludo">
            <a:extLst>
              <a:ext uri="{FF2B5EF4-FFF2-40B4-BE49-F238E27FC236}">
                <a16:creationId xmlns:a16="http://schemas.microsoft.com/office/drawing/2014/main" id="{D501EB41-D4F6-D906-ABE7-953EBDE76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924" y="4533641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Datos históricos del triunfo de Ecuador frente a Catar en la inauguración  del Mundial de Fútbol - Noticias y Respuestas">
            <a:extLst>
              <a:ext uri="{FF2B5EF4-FFF2-40B4-BE49-F238E27FC236}">
                <a16:creationId xmlns:a16="http://schemas.microsoft.com/office/drawing/2014/main" id="{7BF41B2B-7AF0-4B27-D6EF-F9A76CC53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55" y="2177242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57CC4B4-41A5-A3B0-1846-EE994781A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" y="1080433"/>
            <a:ext cx="12133811" cy="5461905"/>
          </a:xfrm>
          <a:prstGeom prst="rect">
            <a:avLst/>
          </a:prstGeom>
        </p:spPr>
      </p:pic>
      <p:sp>
        <p:nvSpPr>
          <p:cNvPr id="3" name="Google Shape;867;p22">
            <a:extLst>
              <a:ext uri="{FF2B5EF4-FFF2-40B4-BE49-F238E27FC236}">
                <a16:creationId xmlns:a16="http://schemas.microsoft.com/office/drawing/2014/main" id="{23104381-0B06-A7E8-CF1B-27796D11B523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s-ES" sz="4800" b="1" dirty="0">
                <a:solidFill>
                  <a:schemeClr val="accent5">
                    <a:lumMod val="50000"/>
                  </a:schemeClr>
                </a:solidFill>
              </a:rPr>
              <a:t>E.S.E. Hospital Carisma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5FA2A03-15DD-4DF8-F88E-8154B34DC57D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15E0E6B-255A-7582-E1F7-5543C6A7A4B5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1D2F987-8C18-BCCF-F36B-3C777C032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C940631-02CA-6471-B42A-4470E9C106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AA52472-3CC8-2623-AD9F-E69931FD5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1D3CA80-552E-86E7-38D6-AF5ECF868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2173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6537337-DD14-41FB-A369-221353F88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996786"/>
              </p:ext>
            </p:extLst>
          </p:nvPr>
        </p:nvGraphicFramePr>
        <p:xfrm>
          <a:off x="0" y="0"/>
          <a:ext cx="12192000" cy="542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026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0188027-B054-4AF3-A090-59C01821F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86662"/>
              </p:ext>
            </p:extLst>
          </p:nvPr>
        </p:nvGraphicFramePr>
        <p:xfrm>
          <a:off x="0" y="290513"/>
          <a:ext cx="12192000" cy="55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0888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8F930AF-CAEF-4C29-B08F-636302E86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520043"/>
              </p:ext>
            </p:extLst>
          </p:nvPr>
        </p:nvGraphicFramePr>
        <p:xfrm>
          <a:off x="0" y="0"/>
          <a:ext cx="12192000" cy="5842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8811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808235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34682"/>
              </p:ext>
            </p:extLst>
          </p:nvPr>
        </p:nvGraphicFramePr>
        <p:xfrm>
          <a:off x="73770" y="0"/>
          <a:ext cx="12118230" cy="604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595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F0ED6DA-F677-4B2E-ABBF-B35810F26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842127"/>
              </p:ext>
            </p:extLst>
          </p:nvPr>
        </p:nvGraphicFramePr>
        <p:xfrm>
          <a:off x="73769" y="290512"/>
          <a:ext cx="12001547" cy="5238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8718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907DEAF-A39D-41BF-B9C8-943393BEB0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947404"/>
              </p:ext>
            </p:extLst>
          </p:nvPr>
        </p:nvGraphicFramePr>
        <p:xfrm>
          <a:off x="1" y="95796"/>
          <a:ext cx="12208668" cy="574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9460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4AB6661-EC0C-4577-820D-CA92388D00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081259"/>
              </p:ext>
            </p:extLst>
          </p:nvPr>
        </p:nvGraphicFramePr>
        <p:xfrm>
          <a:off x="0" y="98818"/>
          <a:ext cx="12251580" cy="580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7199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7268DD83-86A2-44E8-9627-337AE8C35383}"/>
              </a:ext>
            </a:extLst>
          </p:cNvPr>
          <p:cNvSpPr txBox="1"/>
          <p:nvPr/>
        </p:nvSpPr>
        <p:spPr>
          <a:xfrm>
            <a:off x="439041" y="3504348"/>
            <a:ext cx="7186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>
                <a:solidFill>
                  <a:srgbClr val="3C80A7"/>
                </a:solidFill>
                <a:latin typeface="Arial "/>
              </a:rPr>
              <a:t>2. Informe Financiero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312D34A-2C46-4427-82CA-9533D0258C14}"/>
              </a:ext>
            </a:extLst>
          </p:cNvPr>
          <p:cNvSpPr txBox="1"/>
          <p:nvPr/>
        </p:nvSpPr>
        <p:spPr>
          <a:xfrm>
            <a:off x="200258" y="4043283"/>
            <a:ext cx="6964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3600" dirty="0">
              <a:latin typeface="Montserrat" panose="00000500000000000000" pitchFamily="50" charset="0"/>
            </a:endParaRPr>
          </a:p>
          <a:p>
            <a:r>
              <a:rPr lang="es-CO" sz="2400" dirty="0">
                <a:latin typeface="Arial "/>
              </a:rPr>
              <a:t>01 de enero de 2022 al 30 de septiembre de 2022</a:t>
            </a:r>
            <a:endParaRPr lang="es-CO" sz="28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640E69-2AB5-47AB-95E7-579F4CA79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5" y="345060"/>
            <a:ext cx="5026926" cy="5300196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6C74295-7CD9-4544-B155-4C8201AE693C}"/>
              </a:ext>
            </a:extLst>
          </p:cNvPr>
          <p:cNvCxnSpPr>
            <a:cxnSpLocks/>
          </p:cNvCxnSpPr>
          <p:nvPr/>
        </p:nvCxnSpPr>
        <p:spPr>
          <a:xfrm>
            <a:off x="376020" y="5213486"/>
            <a:ext cx="61712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Marcador de contenido 3">
            <a:extLst>
              <a:ext uri="{FF2B5EF4-FFF2-40B4-BE49-F238E27FC236}">
                <a16:creationId xmlns:a16="http://schemas.microsoft.com/office/drawing/2014/main" id="{8515BF21-FE5D-6013-FEDA-8655BB96D9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361" y="325181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07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AE5C6F-8547-4062-868C-8171F1AE985E}"/>
              </a:ext>
            </a:extLst>
          </p:cNvPr>
          <p:cNvSpPr txBox="1"/>
          <p:nvPr/>
        </p:nvSpPr>
        <p:spPr>
          <a:xfrm>
            <a:off x="611110" y="1383341"/>
            <a:ext cx="11263020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3C80A7"/>
              </a:buClr>
              <a:buFont typeface="Courier New" panose="02070309020205020404" pitchFamily="49" charset="0"/>
              <a:buChar char="o"/>
            </a:pPr>
            <a:r>
              <a:rPr lang="es-CO" sz="3400" dirty="0">
                <a:latin typeface="Arial" panose="020B0604020202020204" pitchFamily="34" charset="0"/>
                <a:cs typeface="Arial" panose="020B0604020202020204" pitchFamily="34" charset="0"/>
              </a:rPr>
              <a:t>Estado de situación financiera</a:t>
            </a:r>
          </a:p>
          <a:p>
            <a:pPr>
              <a:buClr>
                <a:srgbClr val="3C80A7"/>
              </a:buClr>
            </a:pPr>
            <a:r>
              <a:rPr lang="es-CO" sz="3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O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(acumulado a 30 de septiembre de 2022)</a:t>
            </a:r>
          </a:p>
          <a:p>
            <a:pPr>
              <a:buClr>
                <a:srgbClr val="3C80A7"/>
              </a:buClr>
            </a:pPr>
            <a:endParaRPr lang="es-CO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C80A7"/>
              </a:buClr>
              <a:buFont typeface="Courier New" panose="02070309020205020404" pitchFamily="49" charset="0"/>
              <a:buChar char="o"/>
            </a:pPr>
            <a:r>
              <a:rPr lang="es-CO" sz="3400" dirty="0">
                <a:latin typeface="Arial" panose="020B0604020202020204" pitchFamily="34" charset="0"/>
                <a:cs typeface="Arial" panose="020B0604020202020204" pitchFamily="34" charset="0"/>
              </a:rPr>
              <a:t>Estado de resultados</a:t>
            </a:r>
          </a:p>
          <a:p>
            <a:pPr>
              <a:buClr>
                <a:srgbClr val="3C80A7"/>
              </a:buClr>
            </a:pPr>
            <a:r>
              <a:rPr lang="es-CO" sz="3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O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(entre el 01 de enero y 30 de septiembre de 2022)</a:t>
            </a:r>
          </a:p>
          <a:p>
            <a:pPr>
              <a:buClr>
                <a:srgbClr val="3C80A7"/>
              </a:buClr>
            </a:pPr>
            <a:endParaRPr lang="es-CO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C80A7"/>
              </a:buClr>
              <a:buFont typeface="Courier New" panose="02070309020205020404" pitchFamily="49" charset="0"/>
              <a:buChar char="o"/>
            </a:pPr>
            <a:r>
              <a:rPr lang="es-CO" sz="3400" dirty="0">
                <a:latin typeface="Arial" panose="020B0604020202020204" pitchFamily="34" charset="0"/>
                <a:cs typeface="Arial" panose="020B0604020202020204" pitchFamily="34" charset="0"/>
              </a:rPr>
              <a:t>Estado de cambios en el patrimonio</a:t>
            </a:r>
          </a:p>
          <a:p>
            <a:pPr>
              <a:buClr>
                <a:srgbClr val="3C80A7"/>
              </a:buClr>
            </a:pP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C80A7"/>
              </a:buClr>
              <a:buFont typeface="Courier New" panose="02070309020205020404" pitchFamily="49" charset="0"/>
              <a:buChar char="o"/>
            </a:pPr>
            <a:r>
              <a:rPr lang="es-CO" sz="3400" dirty="0">
                <a:latin typeface="Arial" panose="020B0604020202020204" pitchFamily="34" charset="0"/>
                <a:cs typeface="Arial" panose="020B0604020202020204" pitchFamily="34" charset="0"/>
              </a:rPr>
              <a:t>Estado de flujos de efectivo</a:t>
            </a:r>
          </a:p>
          <a:p>
            <a:pPr>
              <a:buClr>
                <a:srgbClr val="3C80A7"/>
              </a:buClr>
            </a:pPr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3C80A7"/>
              </a:buClr>
              <a:buFont typeface="Courier New" panose="02070309020205020404" pitchFamily="49" charset="0"/>
              <a:buChar char="o"/>
            </a:pPr>
            <a:r>
              <a:rPr lang="es-CO" sz="3400" dirty="0">
                <a:latin typeface="Arial" panose="020B0604020202020204" pitchFamily="34" charset="0"/>
                <a:cs typeface="Arial" panose="020B0604020202020204" pitchFamily="34" charset="0"/>
              </a:rPr>
              <a:t>Revelaciones a los estados financieros</a:t>
            </a:r>
          </a:p>
        </p:txBody>
      </p:sp>
      <p:sp>
        <p:nvSpPr>
          <p:cNvPr id="11" name="9 Rectángulo">
            <a:extLst>
              <a:ext uri="{FF2B5EF4-FFF2-40B4-BE49-F238E27FC236}">
                <a16:creationId xmlns:a16="http://schemas.microsoft.com/office/drawing/2014/main" id="{BFA9AF68-6282-4AE9-88B9-5F2483ACEA24}"/>
              </a:ext>
            </a:extLst>
          </p:cNvPr>
          <p:cNvSpPr/>
          <p:nvPr/>
        </p:nvSpPr>
        <p:spPr>
          <a:xfrm>
            <a:off x="501928" y="340852"/>
            <a:ext cx="9424346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dirty="0">
                <a:ln w="10541" cmpd="sng">
                  <a:solidFill>
                    <a:srgbClr val="3C80A7"/>
                  </a:solidFill>
                  <a:prstDash val="solid"/>
                </a:ln>
                <a:solidFill>
                  <a:srgbClr val="002060"/>
                </a:solidFill>
                <a:latin typeface="Arial "/>
                <a:cs typeface="Arial" panose="020B0604020202020204" pitchFamily="34" charset="0"/>
              </a:rPr>
              <a:t>Conjunto Estados Financieros</a:t>
            </a:r>
            <a:endParaRPr lang="es-ES" sz="3600" b="1" cap="none" spc="0" dirty="0">
              <a:ln w="10541" cmpd="sng">
                <a:solidFill>
                  <a:srgbClr val="3C80A7"/>
                </a:solidFill>
                <a:prstDash val="solid"/>
              </a:ln>
              <a:solidFill>
                <a:srgbClr val="002060"/>
              </a:solidFill>
              <a:effectLst/>
              <a:latin typeface="Arial 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18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sp>
        <p:nvSpPr>
          <p:cNvPr id="10" name="9 Rectángulo">
            <a:extLst>
              <a:ext uri="{FF2B5EF4-FFF2-40B4-BE49-F238E27FC236}">
                <a16:creationId xmlns:a16="http://schemas.microsoft.com/office/drawing/2014/main" id="{BFA9AF68-6282-4AE9-88B9-5F2483ACEA24}"/>
              </a:ext>
            </a:extLst>
          </p:cNvPr>
          <p:cNvSpPr/>
          <p:nvPr/>
        </p:nvSpPr>
        <p:spPr>
          <a:xfrm>
            <a:off x="809480" y="1676677"/>
            <a:ext cx="3223911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0541" cmpd="sng">
                  <a:solidFill>
                    <a:srgbClr val="3C80A7"/>
                  </a:solidFill>
                  <a:prstDash val="solid"/>
                </a:ln>
                <a:solidFill>
                  <a:srgbClr val="002060"/>
                </a:solidFill>
                <a:latin typeface="Arial "/>
                <a:cs typeface="Arial" panose="020B0604020202020204" pitchFamily="34" charset="0"/>
              </a:rPr>
              <a:t>Estructura</a:t>
            </a:r>
          </a:p>
          <a:p>
            <a:pPr algn="ctr"/>
            <a:r>
              <a:rPr lang="es-ES" sz="4000" b="1" dirty="0">
                <a:ln w="10541" cmpd="sng">
                  <a:solidFill>
                    <a:srgbClr val="3C80A7"/>
                  </a:solidFill>
                  <a:prstDash val="solid"/>
                </a:ln>
                <a:solidFill>
                  <a:srgbClr val="002060"/>
                </a:solidFill>
                <a:latin typeface="Arial "/>
                <a:cs typeface="Arial" panose="020B0604020202020204" pitchFamily="34" charset="0"/>
              </a:rPr>
              <a:t>Financiera</a:t>
            </a:r>
          </a:p>
          <a:p>
            <a:pPr algn="ctr"/>
            <a:r>
              <a:rPr lang="es-ES" sz="4000" b="1" dirty="0">
                <a:ln w="10541" cmpd="sng">
                  <a:solidFill>
                    <a:srgbClr val="3C80A7"/>
                  </a:solidFill>
                  <a:prstDash val="solid"/>
                </a:ln>
                <a:solidFill>
                  <a:srgbClr val="002060"/>
                </a:solidFill>
                <a:latin typeface="Arial "/>
                <a:cs typeface="Arial" panose="020B0604020202020204" pitchFamily="34" charset="0"/>
              </a:rPr>
              <a:t>2022 - 2021</a:t>
            </a:r>
            <a:endParaRPr lang="es-ES" sz="4000" b="1" cap="none" spc="0" dirty="0">
              <a:ln w="10541" cmpd="sng">
                <a:solidFill>
                  <a:srgbClr val="3C80A7"/>
                </a:solidFill>
                <a:prstDash val="solid"/>
              </a:ln>
              <a:solidFill>
                <a:srgbClr val="002060"/>
              </a:solidFill>
              <a:effectLst/>
              <a:latin typeface="Arial 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551564"/>
              </p:ext>
            </p:extLst>
          </p:nvPr>
        </p:nvGraphicFramePr>
        <p:xfrm>
          <a:off x="5990546" y="0"/>
          <a:ext cx="5652654" cy="4908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7CB1B1CC-7987-9C0D-E225-54FDB3575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443419"/>
              </p:ext>
            </p:extLst>
          </p:nvPr>
        </p:nvGraphicFramePr>
        <p:xfrm>
          <a:off x="311641" y="4698713"/>
          <a:ext cx="7757392" cy="1097280"/>
        </p:xfrm>
        <a:graphic>
          <a:graphicData uri="http://schemas.openxmlformats.org/drawingml/2006/table">
            <a:tbl>
              <a:tblPr/>
              <a:tblGrid>
                <a:gridCol w="1328885">
                  <a:extLst>
                    <a:ext uri="{9D8B030D-6E8A-4147-A177-3AD203B41FA5}">
                      <a16:colId xmlns:a16="http://schemas.microsoft.com/office/drawing/2014/main" val="1164080735"/>
                    </a:ext>
                  </a:extLst>
                </a:gridCol>
                <a:gridCol w="1764145">
                  <a:extLst>
                    <a:ext uri="{9D8B030D-6E8A-4147-A177-3AD203B41FA5}">
                      <a16:colId xmlns:a16="http://schemas.microsoft.com/office/drawing/2014/main" val="2378302157"/>
                    </a:ext>
                  </a:extLst>
                </a:gridCol>
                <a:gridCol w="1791855">
                  <a:extLst>
                    <a:ext uri="{9D8B030D-6E8A-4147-A177-3AD203B41FA5}">
                      <a16:colId xmlns:a16="http://schemas.microsoft.com/office/drawing/2014/main" val="3693227113"/>
                    </a:ext>
                  </a:extLst>
                </a:gridCol>
                <a:gridCol w="1717963">
                  <a:extLst>
                    <a:ext uri="{9D8B030D-6E8A-4147-A177-3AD203B41FA5}">
                      <a16:colId xmlns:a16="http://schemas.microsoft.com/office/drawing/2014/main" val="2021328592"/>
                    </a:ext>
                  </a:extLst>
                </a:gridCol>
                <a:gridCol w="1154544">
                  <a:extLst>
                    <a:ext uri="{9D8B030D-6E8A-4147-A177-3AD203B41FA5}">
                      <a16:colId xmlns:a16="http://schemas.microsoft.com/office/drawing/2014/main" val="1564205886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Diferencia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96214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23.999.850.156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25.212.476.096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-1.212.625.939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21262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3.500.799.048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2.861.801.419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638.997.629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7942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Patrimonio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20.499.051.108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22.350.674.676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-1.851.623.568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94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035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D6F5CD5-FBDE-488B-92A0-BF3A81FB9278}"/>
              </a:ext>
            </a:extLst>
          </p:cNvPr>
          <p:cNvSpPr txBox="1">
            <a:spLocks/>
          </p:cNvSpPr>
          <p:nvPr/>
        </p:nvSpPr>
        <p:spPr>
          <a:xfrm>
            <a:off x="982133" y="184950"/>
            <a:ext cx="9359600" cy="107243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4000" b="1" kern="0" dirty="0">
                <a:solidFill>
                  <a:schemeClr val="bg1"/>
                </a:solidFill>
                <a:latin typeface="Arial"/>
              </a:rPr>
              <a:t>AGENDA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13DBF4FC-AEFF-41AA-9082-F5755F029E08}"/>
              </a:ext>
            </a:extLst>
          </p:cNvPr>
          <p:cNvSpPr txBox="1">
            <a:spLocks/>
          </p:cNvSpPr>
          <p:nvPr/>
        </p:nvSpPr>
        <p:spPr>
          <a:xfrm>
            <a:off x="2593308" y="2186517"/>
            <a:ext cx="7575383" cy="25992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Roboto" panose="02000000000000000000" pitchFamily="2" charset="0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Roboto" panose="02000000000000000000" pitchFamily="2" charset="0"/>
                <a:cs typeface="+mn-cs"/>
              </a:rPr>
              <a:t>	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6653E71-8A59-4769-A87E-B5FB6FB2E512}"/>
              </a:ext>
            </a:extLst>
          </p:cNvPr>
          <p:cNvSpPr txBox="1"/>
          <p:nvPr/>
        </p:nvSpPr>
        <p:spPr>
          <a:xfrm>
            <a:off x="525553" y="1352582"/>
            <a:ext cx="10539382" cy="4274312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4000" dirty="0"/>
              <a:t>Informe Asistencial</a:t>
            </a:r>
            <a:endParaRPr lang="es-CO" sz="4000" dirty="0"/>
          </a:p>
          <a:p>
            <a:pPr marL="457200" indent="-457200">
              <a:buFont typeface="+mj-lt"/>
              <a:buAutoNum type="arabicPeriod"/>
            </a:pPr>
            <a:r>
              <a:rPr lang="es-ES" sz="4000" dirty="0"/>
              <a:t>Informe Financiero</a:t>
            </a:r>
            <a:endParaRPr lang="es-CO" sz="4000" dirty="0"/>
          </a:p>
          <a:p>
            <a:pPr marL="457200" indent="-457200">
              <a:buFont typeface="+mj-lt"/>
              <a:buAutoNum type="arabicPeriod"/>
            </a:pPr>
            <a:r>
              <a:rPr lang="es-CO" sz="4000" dirty="0"/>
              <a:t>Informe Política de Participación Social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4000" dirty="0"/>
              <a:t>Informe Proyectos</a:t>
            </a:r>
            <a:endParaRPr lang="es-CO" sz="4000" dirty="0"/>
          </a:p>
          <a:p>
            <a:r>
              <a:rPr lang="es-MX" sz="4000" dirty="0"/>
              <a:t>5</a:t>
            </a:r>
            <a:r>
              <a:rPr lang="es-CO" sz="4000" dirty="0"/>
              <a:t>. </a:t>
            </a:r>
            <a:r>
              <a:rPr lang="es-ES" sz="4000" dirty="0"/>
              <a:t>Inquietudes y preguntas </a:t>
            </a:r>
          </a:p>
          <a:p>
            <a:r>
              <a:rPr lang="es-ES" sz="4000" dirty="0">
                <a:ea typeface="Times New Roman" panose="02020603050405020304" pitchFamily="18" charset="0"/>
              </a:rPr>
              <a:t>6. Retos</a:t>
            </a:r>
            <a:endParaRPr lang="es-CO" sz="4000" dirty="0">
              <a:ea typeface="Times New Roman" panose="02020603050405020304" pitchFamily="18" charset="0"/>
            </a:endParaRPr>
          </a:p>
          <a:p>
            <a:pPr marR="0" lvl="0" algn="just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F969C301-5A51-4789-BAD9-573B40EC6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6774" y="6669360"/>
            <a:ext cx="6119813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2E123CAA-FC73-1872-CE72-C113742D4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204" y="5709684"/>
            <a:ext cx="1044796" cy="11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98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837851"/>
              </p:ext>
            </p:extLst>
          </p:nvPr>
        </p:nvGraphicFramePr>
        <p:xfrm>
          <a:off x="662285" y="1121373"/>
          <a:ext cx="10807849" cy="3125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9 Rectángulo">
            <a:extLst>
              <a:ext uri="{FF2B5EF4-FFF2-40B4-BE49-F238E27FC236}">
                <a16:creationId xmlns:a16="http://schemas.microsoft.com/office/drawing/2014/main" id="{8C11CA88-CF57-4E41-8919-682460E3005A}"/>
              </a:ext>
            </a:extLst>
          </p:cNvPr>
          <p:cNvSpPr/>
          <p:nvPr/>
        </p:nvSpPr>
        <p:spPr>
          <a:xfrm>
            <a:off x="807410" y="313583"/>
            <a:ext cx="11820525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10541" cmpd="sng">
                  <a:solidFill>
                    <a:srgbClr val="3C80A7"/>
                  </a:solidFill>
                  <a:prstDash val="solid"/>
                </a:ln>
                <a:solidFill>
                  <a:srgbClr val="002060"/>
                </a:solidFill>
                <a:latin typeface="Arial "/>
                <a:cs typeface="Arial" panose="020B0604020202020204" pitchFamily="34" charset="0"/>
              </a:rPr>
              <a:t>Estado de Situación Financiera – Composición activo</a:t>
            </a:r>
            <a:endParaRPr lang="es-ES" sz="3000" b="1" cap="none" spc="0" dirty="0">
              <a:ln w="10541" cmpd="sng">
                <a:solidFill>
                  <a:srgbClr val="3C80A7"/>
                </a:solidFill>
                <a:prstDash val="solid"/>
              </a:ln>
              <a:solidFill>
                <a:srgbClr val="002060"/>
              </a:solidFill>
              <a:effectLst/>
              <a:latin typeface="Arial "/>
              <a:cs typeface="Arial" panose="020B0604020202020204" pitchFamily="34" charset="0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D4540626-BD24-F637-0159-29D8D781E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057098"/>
              </p:ext>
            </p:extLst>
          </p:nvPr>
        </p:nvGraphicFramePr>
        <p:xfrm>
          <a:off x="662285" y="4365457"/>
          <a:ext cx="10576943" cy="1341120"/>
        </p:xfrm>
        <a:graphic>
          <a:graphicData uri="http://schemas.openxmlformats.org/drawingml/2006/table">
            <a:tbl>
              <a:tblPr/>
              <a:tblGrid>
                <a:gridCol w="1174326">
                  <a:extLst>
                    <a:ext uri="{9D8B030D-6E8A-4147-A177-3AD203B41FA5}">
                      <a16:colId xmlns:a16="http://schemas.microsoft.com/office/drawing/2014/main" val="1355284980"/>
                    </a:ext>
                  </a:extLst>
                </a:gridCol>
                <a:gridCol w="1560945">
                  <a:extLst>
                    <a:ext uri="{9D8B030D-6E8A-4147-A177-3AD203B41FA5}">
                      <a16:colId xmlns:a16="http://schemas.microsoft.com/office/drawing/2014/main" val="3445441283"/>
                    </a:ext>
                  </a:extLst>
                </a:gridCol>
                <a:gridCol w="1542473">
                  <a:extLst>
                    <a:ext uri="{9D8B030D-6E8A-4147-A177-3AD203B41FA5}">
                      <a16:colId xmlns:a16="http://schemas.microsoft.com/office/drawing/2014/main" val="2540921730"/>
                    </a:ext>
                  </a:extLst>
                </a:gridCol>
                <a:gridCol w="1671782">
                  <a:extLst>
                    <a:ext uri="{9D8B030D-6E8A-4147-A177-3AD203B41FA5}">
                      <a16:colId xmlns:a16="http://schemas.microsoft.com/office/drawing/2014/main" val="1250441124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2447469874"/>
                    </a:ext>
                  </a:extLst>
                </a:gridCol>
                <a:gridCol w="1537007">
                  <a:extLst>
                    <a:ext uri="{9D8B030D-6E8A-4147-A177-3AD203B41FA5}">
                      <a16:colId xmlns:a16="http://schemas.microsoft.com/office/drawing/2014/main" val="2482612685"/>
                    </a:ext>
                  </a:extLst>
                </a:gridCol>
                <a:gridCol w="1510992">
                  <a:extLst>
                    <a:ext uri="{9D8B030D-6E8A-4147-A177-3AD203B41FA5}">
                      <a16:colId xmlns:a16="http://schemas.microsoft.com/office/drawing/2014/main" val="2672601488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Detalle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EFECTIVO Y EQ DE EFECTIVO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INVERSIONES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CUENTAS POR COBRAR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INVENTARIOS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PROPIEDAD, PLANTA Y EQUIPO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OTROS ACTIVOS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6995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160.520.167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36.016.268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1.901.797.054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151.264.082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21.650.218.837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100.033.748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08419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456.807.643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32.016.268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2.827.626.888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130.199.306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21.644.035.869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121.790.123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97479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-296.287.476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-925.829.834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21.064.776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6.182.968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-21.756.374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3312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Margen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-64,86%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-32,74%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844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565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sp>
        <p:nvSpPr>
          <p:cNvPr id="10" name="9 Rectángulo">
            <a:extLst>
              <a:ext uri="{FF2B5EF4-FFF2-40B4-BE49-F238E27FC236}">
                <a16:creationId xmlns:a16="http://schemas.microsoft.com/office/drawing/2014/main" id="{C94D1E08-709E-4661-A12B-75F61BFC217D}"/>
              </a:ext>
            </a:extLst>
          </p:cNvPr>
          <p:cNvSpPr/>
          <p:nvPr/>
        </p:nvSpPr>
        <p:spPr>
          <a:xfrm>
            <a:off x="1233572" y="188724"/>
            <a:ext cx="11768919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10541" cmpd="sng">
                  <a:solidFill>
                    <a:srgbClr val="3C80A7"/>
                  </a:solidFill>
                  <a:prstDash val="solid"/>
                </a:ln>
                <a:solidFill>
                  <a:srgbClr val="002060"/>
                </a:solidFill>
                <a:latin typeface="Arial "/>
                <a:cs typeface="Arial" panose="020B0604020202020204" pitchFamily="34" charset="0"/>
              </a:rPr>
              <a:t>Estado de Situación Financiera – Composición pasivo</a:t>
            </a:r>
            <a:endParaRPr lang="es-ES" sz="3000" b="1" cap="none" spc="0" dirty="0">
              <a:ln w="10541" cmpd="sng">
                <a:solidFill>
                  <a:srgbClr val="3C80A7"/>
                </a:solidFill>
                <a:prstDash val="solid"/>
              </a:ln>
              <a:solidFill>
                <a:srgbClr val="002060"/>
              </a:solidFill>
              <a:effectLst/>
              <a:latin typeface="Arial "/>
              <a:cs typeface="Arial" panose="020B0604020202020204" pitchFamily="34" charset="0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243059"/>
              </p:ext>
            </p:extLst>
          </p:nvPr>
        </p:nvGraphicFramePr>
        <p:xfrm>
          <a:off x="1233572" y="759095"/>
          <a:ext cx="10088363" cy="3088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char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741" y="3847684"/>
            <a:ext cx="8894619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22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CA55E2A-1BFD-0B09-933D-9774146E4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290218"/>
              </p:ext>
            </p:extLst>
          </p:nvPr>
        </p:nvGraphicFramePr>
        <p:xfrm>
          <a:off x="364359" y="545687"/>
          <a:ext cx="11403702" cy="5320665"/>
        </p:xfrm>
        <a:graphic>
          <a:graphicData uri="http://schemas.openxmlformats.org/drawingml/2006/table">
            <a:tbl>
              <a:tblPr/>
              <a:tblGrid>
                <a:gridCol w="2650803">
                  <a:extLst>
                    <a:ext uri="{9D8B030D-6E8A-4147-A177-3AD203B41FA5}">
                      <a16:colId xmlns:a16="http://schemas.microsoft.com/office/drawing/2014/main" val="3903213601"/>
                    </a:ext>
                  </a:extLst>
                </a:gridCol>
                <a:gridCol w="1819656">
                  <a:extLst>
                    <a:ext uri="{9D8B030D-6E8A-4147-A177-3AD203B41FA5}">
                      <a16:colId xmlns:a16="http://schemas.microsoft.com/office/drawing/2014/main" val="144445483"/>
                    </a:ext>
                  </a:extLst>
                </a:gridCol>
                <a:gridCol w="1636776">
                  <a:extLst>
                    <a:ext uri="{9D8B030D-6E8A-4147-A177-3AD203B41FA5}">
                      <a16:colId xmlns:a16="http://schemas.microsoft.com/office/drawing/2014/main" val="1094579187"/>
                    </a:ext>
                  </a:extLst>
                </a:gridCol>
                <a:gridCol w="1553387">
                  <a:extLst>
                    <a:ext uri="{9D8B030D-6E8A-4147-A177-3AD203B41FA5}">
                      <a16:colId xmlns:a16="http://schemas.microsoft.com/office/drawing/2014/main" val="3498869789"/>
                    </a:ext>
                  </a:extLst>
                </a:gridCol>
                <a:gridCol w="1416872">
                  <a:extLst>
                    <a:ext uri="{9D8B030D-6E8A-4147-A177-3AD203B41FA5}">
                      <a16:colId xmlns:a16="http://schemas.microsoft.com/office/drawing/2014/main" val="1531466580"/>
                    </a:ext>
                  </a:extLst>
                </a:gridCol>
                <a:gridCol w="1416872">
                  <a:extLst>
                    <a:ext uri="{9D8B030D-6E8A-4147-A177-3AD203B41FA5}">
                      <a16:colId xmlns:a16="http://schemas.microsoft.com/office/drawing/2014/main" val="3729774382"/>
                    </a:ext>
                  </a:extLst>
                </a:gridCol>
                <a:gridCol w="909336">
                  <a:extLst>
                    <a:ext uri="{9D8B030D-6E8A-4147-A177-3AD203B41FA5}">
                      <a16:colId xmlns:a16="http://schemas.microsoft.com/office/drawing/2014/main" val="4028141449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Servicios de salud aseguradoras </a:t>
                      </a:r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ACTIVAS</a:t>
                      </a:r>
                      <a:endParaRPr lang="es-MX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MX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8561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Entidad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Corriente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Corriente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Bruto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Deterioro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Margen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4572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Savia 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1.145.433.363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571.281.394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</a:rPr>
                        <a:t>1.716.714.757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-165.269.931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</a:rPr>
                        <a:t>1.551.444.826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65,92%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0844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Otros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262.531.399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35.011.775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</a:rPr>
                        <a:t>297.543.174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</a:rPr>
                        <a:t>297.543.174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588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</a:rPr>
                        <a:t>Subtotal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</a:rPr>
                        <a:t>1.407.964.762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</a:rPr>
                        <a:t>606.293.169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</a:rPr>
                        <a:t>2.014.257.931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-165.269.931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</a:rPr>
                        <a:t>1.848.988.000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6103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895763"/>
                  </a:ext>
                </a:extLst>
              </a:tr>
              <a:tr h="16192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600" b="0" i="0" u="none" strike="noStrike" dirty="0">
                          <a:effectLst/>
                          <a:latin typeface="Arial" panose="020B0604020202020204" pitchFamily="34" charset="0"/>
                        </a:rPr>
                        <a:t>Servicios de salud aseguradoras en </a:t>
                      </a:r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LIQUIDACIÓN</a:t>
                      </a:r>
                      <a:endParaRPr lang="es-MX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MX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75626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Entidad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Contributivo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Subsidiado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Bruto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Deterioro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Margen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581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Saludcoop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197.592.197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30.032.732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</a:rPr>
                        <a:t>227.624.929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-217.735.358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</a:rPr>
                        <a:t>9.889.571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33,72%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0232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Cafesalud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282.517.562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105.749.543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</a:rPr>
                        <a:t>388.267.105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-368.682.036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</a:rPr>
                        <a:t>19.585.068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81421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Cruz Blanca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278.840.935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31.729.216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</a:rPr>
                        <a:t>310.570.151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-292.884.166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</a:rPr>
                        <a:t>17.685.985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9417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 err="1">
                          <a:effectLst/>
                          <a:latin typeface="Arial" panose="020B0604020202020204" pitchFamily="34" charset="0"/>
                        </a:rPr>
                        <a:t>Medimas</a:t>
                      </a:r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104.033.979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anose="020B0604020202020204" pitchFamily="34" charset="0"/>
                        </a:rPr>
                        <a:t>104.033.979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-97.098.905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anose="020B0604020202020204" pitchFamily="34" charset="0"/>
                        </a:rPr>
                        <a:t>6.935.074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88906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effectLst/>
                          <a:latin typeface="Arial" panose="020B0604020202020204" pitchFamily="34" charset="0"/>
                        </a:rPr>
                        <a:t>Subtotal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anose="020B0604020202020204" pitchFamily="34" charset="0"/>
                        </a:rPr>
                        <a:t>862.984.674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anose="020B0604020202020204" pitchFamily="34" charset="0"/>
                        </a:rPr>
                        <a:t>167.511.491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anose="020B0604020202020204" pitchFamily="34" charset="0"/>
                        </a:rPr>
                        <a:t>1.030.496.164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anose="020B0604020202020204" pitchFamily="34" charset="0"/>
                        </a:rPr>
                        <a:t>976.400.466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anose="020B0604020202020204" pitchFamily="34" charset="0"/>
                        </a:rPr>
                        <a:t>54.095.699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111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36386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Cuotas partes pensionales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94248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Entidad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Corriente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 Corriente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Bruto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Deterioro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Margen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8812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Gobernación de Antioquia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988.576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anose="020B0604020202020204" pitchFamily="34" charset="0"/>
                        </a:rPr>
                        <a:t>988.576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anose="020B0604020202020204" pitchFamily="34" charset="0"/>
                        </a:rPr>
                        <a:t>988.576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0,36%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8283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Otras entidades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10.018.359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anose="020B0604020202020204" pitchFamily="34" charset="0"/>
                        </a:rPr>
                        <a:t>10.018.359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anose="020B0604020202020204" pitchFamily="34" charset="0"/>
                        </a:rPr>
                        <a:t>10.018.359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3779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effectLst/>
                          <a:latin typeface="Arial" panose="020B0604020202020204" pitchFamily="34" charset="0"/>
                        </a:rPr>
                        <a:t>Subtotal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anose="020B0604020202020204" pitchFamily="34" charset="0"/>
                        </a:rPr>
                        <a:t>11.006.935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anose="020B0604020202020204" pitchFamily="34" charset="0"/>
                        </a:rPr>
                        <a:t>11.006.935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>
                          <a:effectLst/>
                          <a:latin typeface="Arial" panose="020B0604020202020204" pitchFamily="34" charset="0"/>
                        </a:rPr>
                        <a:t>11.006.935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2646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6820243"/>
                  </a:ext>
                </a:extLst>
              </a:tr>
              <a:tr h="1619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effectLst/>
                          <a:latin typeface="Arial" panose="020B0604020202020204" pitchFamily="34" charset="0"/>
                        </a:rPr>
                        <a:t>Cartera neta servicios de salud y cuotas partes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MX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</a:rPr>
                        <a:t>3.055.761.030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</a:rPr>
                        <a:t>1.141.670.397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>
                          <a:effectLst/>
                          <a:latin typeface="Arial" panose="020B0604020202020204" pitchFamily="34" charset="0"/>
                        </a:rPr>
                        <a:t>1.914.090.633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010764"/>
                  </a:ext>
                </a:extLst>
              </a:tr>
            </a:tbl>
          </a:graphicData>
        </a:graphic>
      </p:graphicFrame>
      <p:sp>
        <p:nvSpPr>
          <p:cNvPr id="11" name="9 Rectángulo">
            <a:extLst>
              <a:ext uri="{FF2B5EF4-FFF2-40B4-BE49-F238E27FC236}">
                <a16:creationId xmlns:a16="http://schemas.microsoft.com/office/drawing/2014/main" id="{0AE1AAEF-0293-4FF4-BDCF-A90A37AC27D9}"/>
              </a:ext>
            </a:extLst>
          </p:cNvPr>
          <p:cNvSpPr/>
          <p:nvPr/>
        </p:nvSpPr>
        <p:spPr>
          <a:xfrm>
            <a:off x="702536" y="102500"/>
            <a:ext cx="10786928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10541" cmpd="sng">
                  <a:solidFill>
                    <a:srgbClr val="3C80A7"/>
                  </a:solidFill>
                  <a:prstDash val="solid"/>
                </a:ln>
                <a:solidFill>
                  <a:srgbClr val="002060"/>
                </a:solidFill>
                <a:latin typeface="Arial "/>
                <a:cs typeface="Arial" panose="020B0604020202020204" pitchFamily="34" charset="0"/>
              </a:rPr>
              <a:t>Cartera por prestación de servicios y cuotas partes</a:t>
            </a:r>
            <a:endParaRPr lang="es-ES" sz="3000" b="1" cap="none" spc="0" dirty="0">
              <a:ln w="10541" cmpd="sng">
                <a:solidFill>
                  <a:srgbClr val="3C80A7"/>
                </a:solidFill>
                <a:prstDash val="solid"/>
              </a:ln>
              <a:solidFill>
                <a:srgbClr val="002060"/>
              </a:solidFill>
              <a:effectLst/>
              <a:latin typeface="Arial 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59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sp>
        <p:nvSpPr>
          <p:cNvPr id="10" name="9 Rectángulo">
            <a:extLst>
              <a:ext uri="{FF2B5EF4-FFF2-40B4-BE49-F238E27FC236}">
                <a16:creationId xmlns:a16="http://schemas.microsoft.com/office/drawing/2014/main" id="{4049D228-B1B5-412B-B038-477E571C0209}"/>
              </a:ext>
            </a:extLst>
          </p:cNvPr>
          <p:cNvSpPr/>
          <p:nvPr/>
        </p:nvSpPr>
        <p:spPr>
          <a:xfrm>
            <a:off x="310279" y="227218"/>
            <a:ext cx="11881721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10541" cmpd="sng">
                  <a:solidFill>
                    <a:srgbClr val="3C80A7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 Resultados 2022 – 2021 (Comparativo)</a:t>
            </a:r>
            <a:endParaRPr lang="es-ES" sz="3000" b="1" cap="none" spc="0" dirty="0">
              <a:ln w="10541" cmpd="sng">
                <a:solidFill>
                  <a:srgbClr val="3C80A7"/>
                </a:solidFill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3006E4A6-1388-3FD4-0DAA-8DDDBBF7B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21881"/>
              </p:ext>
            </p:extLst>
          </p:nvPr>
        </p:nvGraphicFramePr>
        <p:xfrm>
          <a:off x="445874" y="986975"/>
          <a:ext cx="11035971" cy="4778136"/>
        </p:xfrm>
        <a:graphic>
          <a:graphicData uri="http://schemas.openxmlformats.org/drawingml/2006/table">
            <a:tbl>
              <a:tblPr/>
              <a:tblGrid>
                <a:gridCol w="612055">
                  <a:extLst>
                    <a:ext uri="{9D8B030D-6E8A-4147-A177-3AD203B41FA5}">
                      <a16:colId xmlns:a16="http://schemas.microsoft.com/office/drawing/2014/main" val="2232695535"/>
                    </a:ext>
                  </a:extLst>
                </a:gridCol>
                <a:gridCol w="5124183">
                  <a:extLst>
                    <a:ext uri="{9D8B030D-6E8A-4147-A177-3AD203B41FA5}">
                      <a16:colId xmlns:a16="http://schemas.microsoft.com/office/drawing/2014/main" val="2256161079"/>
                    </a:ext>
                  </a:extLst>
                </a:gridCol>
                <a:gridCol w="1442362">
                  <a:extLst>
                    <a:ext uri="{9D8B030D-6E8A-4147-A177-3AD203B41FA5}">
                      <a16:colId xmlns:a16="http://schemas.microsoft.com/office/drawing/2014/main" val="3965701341"/>
                    </a:ext>
                  </a:extLst>
                </a:gridCol>
                <a:gridCol w="1404406">
                  <a:extLst>
                    <a:ext uri="{9D8B030D-6E8A-4147-A177-3AD203B41FA5}">
                      <a16:colId xmlns:a16="http://schemas.microsoft.com/office/drawing/2014/main" val="1045205436"/>
                    </a:ext>
                  </a:extLst>
                </a:gridCol>
                <a:gridCol w="1442362">
                  <a:extLst>
                    <a:ext uri="{9D8B030D-6E8A-4147-A177-3AD203B41FA5}">
                      <a16:colId xmlns:a16="http://schemas.microsoft.com/office/drawing/2014/main" val="669642853"/>
                    </a:ext>
                  </a:extLst>
                </a:gridCol>
                <a:gridCol w="1010603">
                  <a:extLst>
                    <a:ext uri="{9D8B030D-6E8A-4147-A177-3AD203B41FA5}">
                      <a16:colId xmlns:a16="http://schemas.microsoft.com/office/drawing/2014/main" val="3506994521"/>
                    </a:ext>
                  </a:extLst>
                </a:gridCol>
              </a:tblGrid>
              <a:tr h="2400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DETALLE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1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  <a:r>
                        <a:rPr lang="es-CO" sz="15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1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  <a:r>
                        <a:rPr lang="es-CO" sz="15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 $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Margen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425220"/>
                  </a:ext>
                </a:extLst>
              </a:tr>
              <a:tr h="240052">
                <a:tc>
                  <a:txBody>
                    <a:bodyPr/>
                    <a:lstStyle/>
                    <a:p>
                      <a:pPr algn="ctr" fontAlgn="ctr"/>
                      <a:endParaRPr lang="es-CO" sz="1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05147"/>
                  </a:ext>
                </a:extLst>
              </a:tr>
              <a:tr h="2400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500" b="0" i="0" u="none" strike="noStrike" dirty="0">
                          <a:effectLst/>
                          <a:latin typeface="Arial" panose="020B0604020202020204" pitchFamily="34" charset="0"/>
                        </a:rPr>
                        <a:t>Ingresos por servicios de salud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5.266.542.552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5.942.905.985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-676.363.433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-11%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531546"/>
                  </a:ext>
                </a:extLst>
              </a:tr>
              <a:tr h="2400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500" b="0" i="0" u="none" strike="noStrike">
                          <a:effectLst/>
                          <a:latin typeface="Arial" panose="020B0604020202020204" pitchFamily="34" charset="0"/>
                        </a:rPr>
                        <a:t>Costos por servicios de salud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4.357.998.630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4.524.919.264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-166.920.634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-4%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18033"/>
                  </a:ext>
                </a:extLst>
              </a:tr>
              <a:tr h="240052">
                <a:tc>
                  <a:txBody>
                    <a:bodyPr/>
                    <a:lstStyle/>
                    <a:p>
                      <a:pPr algn="ctr" fontAlgn="ctr"/>
                      <a:endParaRPr lang="es-CO" sz="1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31370"/>
                  </a:ext>
                </a:extLst>
              </a:tr>
              <a:tr h="240052">
                <a:tc>
                  <a:txBody>
                    <a:bodyPr/>
                    <a:lstStyle/>
                    <a:p>
                      <a:pPr algn="ctr" fontAlgn="ctr"/>
                      <a:endParaRPr lang="es-CO" sz="1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RESULTADO BRUTO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908.543.922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1.417.934.321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-509.390.399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226339"/>
                  </a:ext>
                </a:extLst>
              </a:tr>
              <a:tr h="240052">
                <a:tc>
                  <a:txBody>
                    <a:bodyPr/>
                    <a:lstStyle/>
                    <a:p>
                      <a:pPr algn="ctr" fontAlgn="ctr"/>
                      <a:endParaRPr lang="es-CO" sz="1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781529"/>
                  </a:ext>
                </a:extLst>
              </a:tr>
              <a:tr h="4518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500" b="0" i="0" u="none" strike="noStrike">
                          <a:effectLst/>
                          <a:latin typeface="Arial" panose="020B0604020202020204" pitchFamily="34" charset="0"/>
                        </a:rPr>
                        <a:t>Salarios, beneficios a empleados, seguridad social y parafiscales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2.146.006.973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1.472.030.188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673.976.785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561798"/>
                  </a:ext>
                </a:extLst>
              </a:tr>
              <a:tr h="2400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Gastos generales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856.368.661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761.379.381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94.989.281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950062"/>
                  </a:ext>
                </a:extLst>
              </a:tr>
              <a:tr h="2400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Impuestos, contribuciones y tasas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66.161.576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64.961.408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1.200.168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728533"/>
                  </a:ext>
                </a:extLst>
              </a:tr>
              <a:tr h="2400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Depreciaciones y amortizaciones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84.059.773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53.389.458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30.670.315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770646"/>
                  </a:ext>
                </a:extLst>
              </a:tr>
              <a:tr h="240052">
                <a:tc>
                  <a:txBody>
                    <a:bodyPr/>
                    <a:lstStyle/>
                    <a:p>
                      <a:pPr algn="ctr" fontAlgn="ctr"/>
                      <a:endParaRPr lang="es-CO" sz="1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72026"/>
                  </a:ext>
                </a:extLst>
              </a:tr>
              <a:tr h="240052">
                <a:tc>
                  <a:txBody>
                    <a:bodyPr/>
                    <a:lstStyle/>
                    <a:p>
                      <a:pPr algn="ctr" fontAlgn="ctr"/>
                      <a:endParaRPr lang="es-CO" sz="1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RESULTADO OPERACIONAL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-2.263.930.181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-945.881.828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-1.318.048.353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386438"/>
                  </a:ext>
                </a:extLst>
              </a:tr>
              <a:tr h="240052">
                <a:tc>
                  <a:txBody>
                    <a:bodyPr/>
                    <a:lstStyle/>
                    <a:p>
                      <a:pPr algn="ctr" fontAlgn="ctr"/>
                      <a:endParaRPr lang="es-CO" sz="1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022583"/>
                  </a:ext>
                </a:extLst>
              </a:tr>
              <a:tr h="2400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Transferencias y subvenciones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1.150.307.420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471.304.314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679.003.106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144%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359819"/>
                  </a:ext>
                </a:extLst>
              </a:tr>
              <a:tr h="2400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effectLst/>
                          <a:latin typeface="Arial" panose="020B0604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Ingresos financieros y diversos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206.945.021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86.392.281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120.552.740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140%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895044"/>
                  </a:ext>
                </a:extLst>
              </a:tr>
              <a:tr h="2400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Gastos financieros y diversos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187.623.795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122.212.774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65.411.020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0" i="0" u="none" strike="noStrike"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127018"/>
                  </a:ext>
                </a:extLst>
              </a:tr>
              <a:tr h="240052">
                <a:tc>
                  <a:txBody>
                    <a:bodyPr/>
                    <a:lstStyle/>
                    <a:p>
                      <a:pPr algn="ctr" fontAlgn="ctr"/>
                      <a:endParaRPr lang="es-CO" sz="1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714545"/>
                  </a:ext>
                </a:extLst>
              </a:tr>
              <a:tr h="240052">
                <a:tc>
                  <a:txBody>
                    <a:bodyPr/>
                    <a:lstStyle/>
                    <a:p>
                      <a:pPr algn="ctr" fontAlgn="ctr"/>
                      <a:endParaRPr lang="es-CO" sz="15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5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RESULTADO DEL EJERCICIO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-1.094.301.535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-510.398.007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-583.903.528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5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734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688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sp>
        <p:nvSpPr>
          <p:cNvPr id="10" name="9 Rectángulo">
            <a:extLst>
              <a:ext uri="{FF2B5EF4-FFF2-40B4-BE49-F238E27FC236}">
                <a16:creationId xmlns:a16="http://schemas.microsoft.com/office/drawing/2014/main" id="{34708E9A-FAF0-45FF-B267-D3A370487494}"/>
              </a:ext>
            </a:extLst>
          </p:cNvPr>
          <p:cNvSpPr/>
          <p:nvPr/>
        </p:nvSpPr>
        <p:spPr>
          <a:xfrm>
            <a:off x="310277" y="222980"/>
            <a:ext cx="11881724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10541" cmpd="sng">
                  <a:solidFill>
                    <a:srgbClr val="3C80A7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 Resultados 2022 - 2021 (Unidades Funcionales)</a:t>
            </a:r>
            <a:endParaRPr lang="es-ES" sz="3000" b="1" cap="none" spc="0" dirty="0">
              <a:ln w="10541" cmpd="sng">
                <a:solidFill>
                  <a:srgbClr val="3C80A7"/>
                </a:solidFill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BBD17045-6C9D-FDC2-33B3-532011C38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050653"/>
              </p:ext>
            </p:extLst>
          </p:nvPr>
        </p:nvGraphicFramePr>
        <p:xfrm>
          <a:off x="310276" y="776978"/>
          <a:ext cx="11421059" cy="5006315"/>
        </p:xfrm>
        <a:graphic>
          <a:graphicData uri="http://schemas.openxmlformats.org/drawingml/2006/table">
            <a:tbl>
              <a:tblPr/>
              <a:tblGrid>
                <a:gridCol w="405748">
                  <a:extLst>
                    <a:ext uri="{9D8B030D-6E8A-4147-A177-3AD203B41FA5}">
                      <a16:colId xmlns:a16="http://schemas.microsoft.com/office/drawing/2014/main" val="945682496"/>
                    </a:ext>
                  </a:extLst>
                </a:gridCol>
                <a:gridCol w="3742052">
                  <a:extLst>
                    <a:ext uri="{9D8B030D-6E8A-4147-A177-3AD203B41FA5}">
                      <a16:colId xmlns:a16="http://schemas.microsoft.com/office/drawing/2014/main" val="1643823328"/>
                    </a:ext>
                  </a:extLst>
                </a:gridCol>
                <a:gridCol w="1236096">
                  <a:extLst>
                    <a:ext uri="{9D8B030D-6E8A-4147-A177-3AD203B41FA5}">
                      <a16:colId xmlns:a16="http://schemas.microsoft.com/office/drawing/2014/main" val="425071220"/>
                    </a:ext>
                  </a:extLst>
                </a:gridCol>
                <a:gridCol w="1119652">
                  <a:extLst>
                    <a:ext uri="{9D8B030D-6E8A-4147-A177-3AD203B41FA5}">
                      <a16:colId xmlns:a16="http://schemas.microsoft.com/office/drawing/2014/main" val="2234660681"/>
                    </a:ext>
                  </a:extLst>
                </a:gridCol>
                <a:gridCol w="1265777">
                  <a:extLst>
                    <a:ext uri="{9D8B030D-6E8A-4147-A177-3AD203B41FA5}">
                      <a16:colId xmlns:a16="http://schemas.microsoft.com/office/drawing/2014/main" val="3038136426"/>
                    </a:ext>
                  </a:extLst>
                </a:gridCol>
                <a:gridCol w="140506">
                  <a:extLst>
                    <a:ext uri="{9D8B030D-6E8A-4147-A177-3AD203B41FA5}">
                      <a16:colId xmlns:a16="http://schemas.microsoft.com/office/drawing/2014/main" val="1398648938"/>
                    </a:ext>
                  </a:extLst>
                </a:gridCol>
                <a:gridCol w="1209225">
                  <a:extLst>
                    <a:ext uri="{9D8B030D-6E8A-4147-A177-3AD203B41FA5}">
                      <a16:colId xmlns:a16="http://schemas.microsoft.com/office/drawing/2014/main" val="2429223212"/>
                    </a:ext>
                  </a:extLst>
                </a:gridCol>
                <a:gridCol w="1159897">
                  <a:extLst>
                    <a:ext uri="{9D8B030D-6E8A-4147-A177-3AD203B41FA5}">
                      <a16:colId xmlns:a16="http://schemas.microsoft.com/office/drawing/2014/main" val="3812644074"/>
                    </a:ext>
                  </a:extLst>
                </a:gridCol>
                <a:gridCol w="1142106">
                  <a:extLst>
                    <a:ext uri="{9D8B030D-6E8A-4147-A177-3AD203B41FA5}">
                      <a16:colId xmlns:a16="http://schemas.microsoft.com/office/drawing/2014/main" val="1242501673"/>
                    </a:ext>
                  </a:extLst>
                </a:gridCol>
              </a:tblGrid>
              <a:tr h="239739"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400" b="1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 a Septiembre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400" b="1" i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 a Septiembre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18666"/>
                  </a:ext>
                </a:extLst>
              </a:tr>
              <a:tr h="2397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DETALLE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Carisma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Ejercicio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Carisma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Ejercicio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872684"/>
                  </a:ext>
                </a:extLst>
              </a:tr>
              <a:tr h="239739"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439934"/>
                  </a:ext>
                </a:extLst>
              </a:tr>
              <a:tr h="2397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por servicios de salud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5.266.542.552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5.266.542.552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4.480.342.735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1.462.563.250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5.942.905.985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628857"/>
                  </a:ext>
                </a:extLst>
              </a:tr>
              <a:tr h="2397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Costos por servicios de salud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3.750.621.364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607.377.266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4.357.998.630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3.428.446.376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1.096.472.888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4.524.919.264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077127"/>
                  </a:ext>
                </a:extLst>
              </a:tr>
              <a:tr h="239739"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460785"/>
                  </a:ext>
                </a:extLst>
              </a:tr>
              <a:tr h="239739"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BRUTO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1.515.921.188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-607.377.266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908.543.922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1.051.843.959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366.090.362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1.417.934.321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696307"/>
                  </a:ext>
                </a:extLst>
              </a:tr>
              <a:tr h="239739"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389713"/>
                  </a:ext>
                </a:extLst>
              </a:tr>
              <a:tr h="4512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Salarios, beneficios a empleados, seguridad social y parafiscales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2.146.006.973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2.146.006.973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1.472.030.188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1.472.030.188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97492"/>
                  </a:ext>
                </a:extLst>
              </a:tr>
              <a:tr h="2397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generales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856.368.661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856.368.661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761.379.381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761.379.381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820696"/>
                  </a:ext>
                </a:extLst>
              </a:tr>
              <a:tr h="2397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Impuestos, contribuciones y tasas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66.161.576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66.161.576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64.961.408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64.961.408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602297"/>
                  </a:ext>
                </a:extLst>
              </a:tr>
              <a:tr h="2397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Depreciaciones y amortizaciones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84.059.773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84.059.773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53.389.458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53.389.458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286024"/>
                  </a:ext>
                </a:extLst>
              </a:tr>
              <a:tr h="239739"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608831"/>
                  </a:ext>
                </a:extLst>
              </a:tr>
              <a:tr h="239739"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OPERACIONAL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-1.656.552.916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-607.377.266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-2.263.930.181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-1.311.972.190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366.090.362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-945.881.828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693967"/>
                  </a:ext>
                </a:extLst>
              </a:tr>
              <a:tr h="239739"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792004"/>
                  </a:ext>
                </a:extLst>
              </a:tr>
              <a:tr h="2397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Transferencias y subvenciones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334.424.808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815.882.612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1.150.307.420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471.304.314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471.304.314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270324"/>
                  </a:ext>
                </a:extLst>
              </a:tr>
              <a:tr h="2397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Ingresos financieros y diversos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206.945.021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206.945.021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86.392.281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86.392.281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77226"/>
                  </a:ext>
                </a:extLst>
              </a:tr>
              <a:tr h="23973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financieros y diversos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187.623.795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187.623.795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122.212.774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122.212.774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016022"/>
                  </a:ext>
                </a:extLst>
              </a:tr>
              <a:tr h="239739"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O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392405"/>
                  </a:ext>
                </a:extLst>
              </a:tr>
              <a:tr h="239739"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DEL EJERCICIO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-1.302.806.881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208.505.346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-1.094.301.535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14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-876.488.369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366.090.362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-510.398.007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926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973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sp>
        <p:nvSpPr>
          <p:cNvPr id="10" name="9 Rectángulo">
            <a:extLst>
              <a:ext uri="{FF2B5EF4-FFF2-40B4-BE49-F238E27FC236}">
                <a16:creationId xmlns:a16="http://schemas.microsoft.com/office/drawing/2014/main" id="{72CFF035-8C80-4F1F-9DF9-26A50E0CD52A}"/>
              </a:ext>
            </a:extLst>
          </p:cNvPr>
          <p:cNvSpPr/>
          <p:nvPr/>
        </p:nvSpPr>
        <p:spPr>
          <a:xfrm>
            <a:off x="347731" y="71821"/>
            <a:ext cx="11844269" cy="5539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1" dirty="0">
                <a:ln w="10541" cmpd="sng">
                  <a:solidFill>
                    <a:srgbClr val="3C80A7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facturación 2022 – 2021</a:t>
            </a:r>
            <a:endParaRPr lang="es-ES" sz="3000" b="1" i="1" cap="none" spc="0" dirty="0">
              <a:ln w="10541" cmpd="sng">
                <a:solidFill>
                  <a:srgbClr val="3C80A7"/>
                </a:solidFill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748ECBD-3FC7-747E-87E0-6865C0C76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559817"/>
              </p:ext>
            </p:extLst>
          </p:nvPr>
        </p:nvGraphicFramePr>
        <p:xfrm>
          <a:off x="1142081" y="595262"/>
          <a:ext cx="9848257" cy="1177290"/>
        </p:xfrm>
        <a:graphic>
          <a:graphicData uri="http://schemas.openxmlformats.org/drawingml/2006/table">
            <a:tbl>
              <a:tblPr/>
              <a:tblGrid>
                <a:gridCol w="2082451">
                  <a:extLst>
                    <a:ext uri="{9D8B030D-6E8A-4147-A177-3AD203B41FA5}">
                      <a16:colId xmlns:a16="http://schemas.microsoft.com/office/drawing/2014/main" val="94291603"/>
                    </a:ext>
                  </a:extLst>
                </a:gridCol>
                <a:gridCol w="1540146">
                  <a:extLst>
                    <a:ext uri="{9D8B030D-6E8A-4147-A177-3AD203B41FA5}">
                      <a16:colId xmlns:a16="http://schemas.microsoft.com/office/drawing/2014/main" val="3579562877"/>
                    </a:ext>
                  </a:extLst>
                </a:gridCol>
                <a:gridCol w="1540146">
                  <a:extLst>
                    <a:ext uri="{9D8B030D-6E8A-4147-A177-3AD203B41FA5}">
                      <a16:colId xmlns:a16="http://schemas.microsoft.com/office/drawing/2014/main" val="1437362197"/>
                    </a:ext>
                  </a:extLst>
                </a:gridCol>
                <a:gridCol w="1583530">
                  <a:extLst>
                    <a:ext uri="{9D8B030D-6E8A-4147-A177-3AD203B41FA5}">
                      <a16:colId xmlns:a16="http://schemas.microsoft.com/office/drawing/2014/main" val="1115283671"/>
                    </a:ext>
                  </a:extLst>
                </a:gridCol>
                <a:gridCol w="1757068">
                  <a:extLst>
                    <a:ext uri="{9D8B030D-6E8A-4147-A177-3AD203B41FA5}">
                      <a16:colId xmlns:a16="http://schemas.microsoft.com/office/drawing/2014/main" val="3499259090"/>
                    </a:ext>
                  </a:extLst>
                </a:gridCol>
                <a:gridCol w="1344916">
                  <a:extLst>
                    <a:ext uri="{9D8B030D-6E8A-4147-A177-3AD203B41FA5}">
                      <a16:colId xmlns:a16="http://schemas.microsoft.com/office/drawing/2014/main" val="3065962276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Vigencia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Trimestre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Trimestre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Trimestre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Facturado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3071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1.852.033.644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2.114.650.928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1.299.857.980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5.266.542.552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585.171.395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4593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2.180.611.721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1.379.790.874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2.382.503.391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5.942.905.985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660.322.887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77169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</a:rPr>
                        <a:t>Variación absoluta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</a:rPr>
                        <a:t>-328.578.077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</a:rPr>
                        <a:t>734.860.055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</a:rPr>
                        <a:t>-1.082.645.411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</a:rPr>
                        <a:t>-676.363.433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</a:rPr>
                        <a:t>-75.151.493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6006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</a:rPr>
                        <a:t>Margen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</a:rPr>
                        <a:t>-15%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effectLst/>
                          <a:latin typeface="Arial" panose="020B0604020202020204" pitchFamily="34" charset="0"/>
                        </a:rPr>
                        <a:t>-45%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effectLst/>
                          <a:latin typeface="Arial" panose="020B0604020202020204" pitchFamily="34" charset="0"/>
                        </a:rPr>
                        <a:t>-11%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effectLst/>
                          <a:latin typeface="Arial" panose="020B0604020202020204" pitchFamily="34" charset="0"/>
                        </a:rPr>
                        <a:t>-11%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913636"/>
                  </a:ext>
                </a:extLst>
              </a:tr>
            </a:tbl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201952"/>
              </p:ext>
            </p:extLst>
          </p:nvPr>
        </p:nvGraphicFramePr>
        <p:xfrm>
          <a:off x="203667" y="1787808"/>
          <a:ext cx="11299069" cy="2233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76C00417-DC04-2F71-93E2-739E89666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623422"/>
              </p:ext>
            </p:extLst>
          </p:nvPr>
        </p:nvGraphicFramePr>
        <p:xfrm>
          <a:off x="1142081" y="4045917"/>
          <a:ext cx="9848256" cy="1817370"/>
        </p:xfrm>
        <a:graphic>
          <a:graphicData uri="http://schemas.openxmlformats.org/drawingml/2006/table">
            <a:tbl>
              <a:tblPr/>
              <a:tblGrid>
                <a:gridCol w="3399328">
                  <a:extLst>
                    <a:ext uri="{9D8B030D-6E8A-4147-A177-3AD203B41FA5}">
                      <a16:colId xmlns:a16="http://schemas.microsoft.com/office/drawing/2014/main" val="2574466317"/>
                    </a:ext>
                  </a:extLst>
                </a:gridCol>
                <a:gridCol w="1534400">
                  <a:extLst>
                    <a:ext uri="{9D8B030D-6E8A-4147-A177-3AD203B41FA5}">
                      <a16:colId xmlns:a16="http://schemas.microsoft.com/office/drawing/2014/main" val="3819555676"/>
                    </a:ext>
                  </a:extLst>
                </a:gridCol>
                <a:gridCol w="1022933">
                  <a:extLst>
                    <a:ext uri="{9D8B030D-6E8A-4147-A177-3AD203B41FA5}">
                      <a16:colId xmlns:a16="http://schemas.microsoft.com/office/drawing/2014/main" val="2187024062"/>
                    </a:ext>
                  </a:extLst>
                </a:gridCol>
                <a:gridCol w="1467687">
                  <a:extLst>
                    <a:ext uri="{9D8B030D-6E8A-4147-A177-3AD203B41FA5}">
                      <a16:colId xmlns:a16="http://schemas.microsoft.com/office/drawing/2014/main" val="3527047375"/>
                    </a:ext>
                  </a:extLst>
                </a:gridCol>
                <a:gridCol w="933983">
                  <a:extLst>
                    <a:ext uri="{9D8B030D-6E8A-4147-A177-3AD203B41FA5}">
                      <a16:colId xmlns:a16="http://schemas.microsoft.com/office/drawing/2014/main" val="175134718"/>
                    </a:ext>
                  </a:extLst>
                </a:gridCol>
                <a:gridCol w="1489925">
                  <a:extLst>
                    <a:ext uri="{9D8B030D-6E8A-4147-A177-3AD203B41FA5}">
                      <a16:colId xmlns:a16="http://schemas.microsoft.com/office/drawing/2014/main" val="2171413636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Facturación por Servicio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V.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V.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Part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77979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4536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Consulta especializada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856.029.087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914.672.836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149.706.224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2349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Otras actividades extramurales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2.506.000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1.462.563.250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-834.538.477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823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Hospitalización - Salud mental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3.891.780.738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2.928.890.037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1.792.781.745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7376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Farmacia e insumos hospitalarios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516.226.727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636.779.862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11.065.777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46115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65277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Facturación total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5.266.542.552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5.942.905.985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1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1.119.015.269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2334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E39FE8ED-7302-9547-363F-682E04CCC32F}"/>
              </a:ext>
            </a:extLst>
          </p:cNvPr>
          <p:cNvSpPr txBox="1"/>
          <p:nvPr/>
        </p:nvSpPr>
        <p:spPr>
          <a:xfrm>
            <a:off x="2606040" y="3159867"/>
            <a:ext cx="6392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sz="1800" b="0" i="0" baseline="0" dirty="0">
                <a:effectLst/>
              </a:rPr>
              <a:t>La grafica de tendencia muestra un crecimiento de pacientes en el ultimo trimestre</a:t>
            </a:r>
            <a:endParaRPr lang="es-E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9852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21122"/>
              </p:ext>
            </p:extLst>
          </p:nvPr>
        </p:nvGraphicFramePr>
        <p:xfrm>
          <a:off x="0" y="989215"/>
          <a:ext cx="12128269" cy="7019930"/>
        </p:xfrm>
        <a:graphic>
          <a:graphicData uri="http://schemas.openxmlformats.org/drawingml/2006/table">
            <a:tbl>
              <a:tblPr/>
              <a:tblGrid>
                <a:gridCol w="12128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2279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s-CO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s-CO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facturación del año 2021 fue </a:t>
                      </a:r>
                      <a:r>
                        <a:rPr lang="es-CO" sz="1800" b="1" i="0" u="sng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$5.358.558.430   </a:t>
                      </a:r>
                      <a:r>
                        <a:rPr lang="es-CO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el 2022 fue de </a:t>
                      </a:r>
                      <a:r>
                        <a:rPr lang="es-CO" sz="1800" b="1" i="0" u="sng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$ 6.383.309.360 </a:t>
                      </a:r>
                      <a:r>
                        <a:rPr lang="es-CO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un aumento del </a:t>
                      </a:r>
                      <a:r>
                        <a:rPr lang="es-CO" sz="1800" b="1" i="0" u="sng" strike="noStrike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19.12%</a:t>
                      </a:r>
                      <a:r>
                        <a:rPr lang="es-CO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				</a:t>
                      </a:r>
                    </a:p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Se realizaron mas actividades durante el 2022 pero a una tarifa mas económica, durante todo el 2021 la tarifa contratada fue SOAT vigente menos el 15%, para el 2021 los primeros 7 meses fue SOAt vigente menos el 25% y los últimos 5 meses de SOAT vigente menos el 17% (Contrato Savia Salud</a:t>
                      </a:r>
                      <a:r>
                        <a:rPr lang="es-CO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EPS), para el 2022 tenemos una tarifa de </a:t>
                      </a:r>
                      <a:r>
                        <a:rPr lang="es-CO" sz="1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Soat</a:t>
                      </a:r>
                      <a:r>
                        <a:rPr lang="es-CO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menos el 19,89</a:t>
                      </a:r>
                    </a:p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			</a:t>
                      </a:r>
                    </a:p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Con respecto al régimen especial disminuyo  debido a que se atendieron menos hospitalizaciones del programa UDEA en relación al 2021 y se </a:t>
                      </a: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suspendió</a:t>
                      </a:r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 contrato con el ejercito Nacional</a:t>
                      </a:r>
                    </a:p>
                    <a:p>
                      <a:pPr algn="l" fontAlgn="b"/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Tenemos nuevas contrataciones con COMPENSAR, SALUD TOTAL y conservamos SUMIMEDICAS, U. de A. y AUNA			</a:t>
                      </a:r>
                    </a:p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La disminución en PPNA se debe a que cada vez se aumentan mas las coberturas para esta población y se incluyen en el régimen subsidiado, además no autorizaron ninguna hospitalización en esta vigencia					</a:t>
                      </a:r>
                    </a:p>
                    <a:p>
                      <a:pPr algn="l" fontAlgn="b"/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Alianzas proyectadas  con Mente Plena para Nueva EPS y SAMEIN para SURA en la posible liquidación de SAVIA SALUD.</a:t>
                      </a:r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				</a:t>
                      </a:r>
                    </a:p>
                    <a:p>
                      <a:pPr algn="l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259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047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074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54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889686" y="632939"/>
            <a:ext cx="10692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3C80A7"/>
                </a:solidFill>
                <a:latin typeface="Arial "/>
              </a:rPr>
              <a:t>FACTURACION Y GESTION DE CARTERA 2022</a:t>
            </a:r>
          </a:p>
        </p:txBody>
      </p:sp>
    </p:spTree>
    <p:extLst>
      <p:ext uri="{BB962C8B-B14F-4D97-AF65-F5344CB8AC3E}">
        <p14:creationId xmlns:p14="http://schemas.microsoft.com/office/powerpoint/2010/main" val="1517185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7268DD83-86A2-44E8-9627-337AE8C35383}"/>
              </a:ext>
            </a:extLst>
          </p:cNvPr>
          <p:cNvSpPr txBox="1"/>
          <p:nvPr/>
        </p:nvSpPr>
        <p:spPr>
          <a:xfrm>
            <a:off x="439041" y="3504348"/>
            <a:ext cx="67712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3C80A7"/>
                </a:solidFill>
                <a:latin typeface="Arial "/>
              </a:rPr>
              <a:t>3. Informe Política de </a:t>
            </a:r>
          </a:p>
          <a:p>
            <a:r>
              <a:rPr lang="es-CO" sz="4800" b="1" dirty="0">
                <a:solidFill>
                  <a:srgbClr val="3C80A7"/>
                </a:solidFill>
                <a:latin typeface="Arial "/>
              </a:rPr>
              <a:t>Participación Social </a:t>
            </a:r>
          </a:p>
          <a:p>
            <a:r>
              <a:rPr lang="es-CO" sz="5400" b="1" dirty="0">
                <a:solidFill>
                  <a:srgbClr val="3C80A7"/>
                </a:solidFill>
                <a:latin typeface="Arial "/>
              </a:rPr>
              <a:t>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640E69-2AB5-47AB-95E7-579F4CA79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5" y="345060"/>
            <a:ext cx="5026926" cy="5300196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6C74295-7CD9-4544-B155-4C8201AE693C}"/>
              </a:ext>
            </a:extLst>
          </p:cNvPr>
          <p:cNvCxnSpPr>
            <a:cxnSpLocks/>
          </p:cNvCxnSpPr>
          <p:nvPr/>
        </p:nvCxnSpPr>
        <p:spPr>
          <a:xfrm>
            <a:off x="376020" y="5213486"/>
            <a:ext cx="61712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052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C88D7E9-E7F2-48A7-B5ED-DC37C3DC8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714"/>
          <a:stretch/>
        </p:blipFill>
        <p:spPr>
          <a:xfrm>
            <a:off x="0" y="5525708"/>
            <a:ext cx="12192000" cy="134598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FED2559-3A67-459D-8AB5-7E6777012384}"/>
              </a:ext>
            </a:extLst>
          </p:cNvPr>
          <p:cNvSpPr txBox="1"/>
          <p:nvPr/>
        </p:nvSpPr>
        <p:spPr>
          <a:xfrm>
            <a:off x="5709424" y="118662"/>
            <a:ext cx="74251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5200" b="1" dirty="0">
                <a:ln w="10541" cmpd="sng">
                  <a:solidFill>
                    <a:srgbClr val="3C80A7"/>
                  </a:solidFill>
                  <a:prstDash val="solid"/>
                </a:ln>
                <a:solidFill>
                  <a:srgbClr val="223A81"/>
                </a:solidFill>
                <a:latin typeface="Montserrat Black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24000" y="246837"/>
            <a:ext cx="9144000" cy="767354"/>
          </a:xfrm>
        </p:spPr>
        <p:txBody>
          <a:bodyPr>
            <a:normAutofit fontScale="90000"/>
          </a:bodyPr>
          <a:lstStyle/>
          <a:p>
            <a:br>
              <a:rPr lang="es-CO" sz="2800" b="1" dirty="0">
                <a:latin typeface="+mn-lt"/>
                <a:cs typeface="Aharoni" panose="02010803020104030203" pitchFamily="2" charset="-79"/>
              </a:rPr>
            </a:br>
            <a:r>
              <a:rPr lang="es-CO" sz="2800" b="1" dirty="0">
                <a:solidFill>
                  <a:srgbClr val="FF0000"/>
                </a:solidFill>
                <a:latin typeface="+mn-lt"/>
                <a:cs typeface="Aharoni" panose="02010803020104030203" pitchFamily="2" charset="-79"/>
              </a:rPr>
              <a:t>POLÍTICA DE PARTICIPACION SOCIAL EN SALUD</a:t>
            </a:r>
            <a:br>
              <a:rPr lang="es-CO" sz="3600" b="1" dirty="0">
                <a:solidFill>
                  <a:srgbClr val="FF0000"/>
                </a:solidFill>
                <a:latin typeface="+mn-lt"/>
                <a:cs typeface="Aharoni" panose="02010803020104030203" pitchFamily="2" charset="-79"/>
              </a:rPr>
            </a:br>
            <a:r>
              <a:rPr lang="es-CO" sz="2000" b="1" dirty="0">
                <a:solidFill>
                  <a:srgbClr val="FF0000"/>
                </a:solidFill>
                <a:latin typeface="+mn-lt"/>
                <a:cs typeface="Aharoni" panose="02010803020104030203" pitchFamily="2" charset="-79"/>
              </a:rPr>
              <a:t>Resolución 2063 del 9 de Junio de 2017 </a:t>
            </a:r>
            <a:br>
              <a:rPr lang="es-CO" sz="1200" b="1" dirty="0">
                <a:solidFill>
                  <a:srgbClr val="FF0000"/>
                </a:solidFill>
                <a:latin typeface="+mn-lt"/>
                <a:cs typeface="Aharoni" panose="02010803020104030203" pitchFamily="2" charset="-79"/>
              </a:rPr>
            </a:br>
            <a:endParaRPr lang="es-CO" sz="2800" b="1" dirty="0">
              <a:solidFill>
                <a:srgbClr val="FF0000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163763" y="1148316"/>
            <a:ext cx="10117392" cy="4464693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00000"/>
              </a:lnSpc>
            </a:pPr>
            <a:r>
              <a:rPr lang="es-ES" sz="8000" b="1" i="1" dirty="0">
                <a:solidFill>
                  <a:prstClr val="black"/>
                </a:solidFill>
              </a:rPr>
              <a:t>EJES ESTRATEGICOS Y LINEAS DE ACCION</a:t>
            </a:r>
          </a:p>
          <a:p>
            <a:pPr lvl="0" algn="just">
              <a:lnSpc>
                <a:spcPct val="100000"/>
              </a:lnSpc>
            </a:pPr>
            <a:r>
              <a:rPr lang="es-ES" sz="7200" dirty="0">
                <a:solidFill>
                  <a:prstClr val="black"/>
                </a:solidFill>
              </a:rPr>
              <a:t>Señalan los caminos a seguir en cada área estratégica para responder a las exigencias de la comunidad, respetando la diversidad territorial, institucional y poblacional.</a:t>
            </a:r>
          </a:p>
          <a:p>
            <a:pPr lvl="0" algn="just">
              <a:lnSpc>
                <a:spcPct val="100000"/>
              </a:lnSpc>
            </a:pPr>
            <a:r>
              <a:rPr lang="es-ES" sz="7200" dirty="0">
                <a:solidFill>
                  <a:prstClr val="black"/>
                </a:solidFill>
              </a:rPr>
              <a:t>1</a:t>
            </a:r>
            <a:r>
              <a:rPr lang="es-ES" sz="7200" b="1" dirty="0">
                <a:solidFill>
                  <a:prstClr val="black"/>
                </a:solidFill>
              </a:rPr>
              <a:t>. Fortalecimiento Institucional. </a:t>
            </a:r>
            <a:r>
              <a:rPr lang="es-ES" sz="7200" dirty="0">
                <a:solidFill>
                  <a:prstClr val="black"/>
                </a:solidFill>
              </a:rPr>
              <a:t>Se debe contar con los recursos técnicos, logísticos, operativos, financieros y humanos. </a:t>
            </a:r>
          </a:p>
          <a:p>
            <a:pPr lvl="0" algn="just">
              <a:lnSpc>
                <a:spcPct val="100000"/>
              </a:lnSpc>
            </a:pPr>
            <a:r>
              <a:rPr lang="es-ES" sz="7200" dirty="0">
                <a:solidFill>
                  <a:prstClr val="black"/>
                </a:solidFill>
              </a:rPr>
              <a:t>2. </a:t>
            </a:r>
            <a:r>
              <a:rPr lang="es-ES" sz="7200" b="1" dirty="0">
                <a:solidFill>
                  <a:prstClr val="black"/>
                </a:solidFill>
              </a:rPr>
              <a:t>Empoderamiento de la ciudadanía y las organizaciones sociales en salud. </a:t>
            </a:r>
            <a:r>
              <a:rPr lang="es-ES" sz="7200" dirty="0">
                <a:solidFill>
                  <a:prstClr val="black"/>
                </a:solidFill>
              </a:rPr>
              <a:t>Se trata de dotar de herramientas a las instancias, formas y organizaciones para que cumplan con su papel y se posibilite la garantía del derecho fundamental a la salud.   </a:t>
            </a:r>
          </a:p>
          <a:p>
            <a:pPr lvl="0" algn="just">
              <a:lnSpc>
                <a:spcPct val="100000"/>
              </a:lnSpc>
            </a:pPr>
            <a:r>
              <a:rPr lang="es-ES" sz="7200" b="1" dirty="0">
                <a:solidFill>
                  <a:prstClr val="black"/>
                </a:solidFill>
              </a:rPr>
              <a:t>3. Impulso a la Cultura de la Salud. </a:t>
            </a:r>
            <a:r>
              <a:rPr lang="es-ES" sz="7200" dirty="0">
                <a:solidFill>
                  <a:prstClr val="black"/>
                </a:solidFill>
              </a:rPr>
              <a:t>El Estado debe fomentar el desarrollo de la apropiación de la salud en la vida cotidiana y en el ejercicio del ciudadano colectivo e individual como elemento esencial para el cumplimiento del derecho a la salud.  </a:t>
            </a:r>
          </a:p>
          <a:p>
            <a:pPr lvl="0" algn="just">
              <a:lnSpc>
                <a:spcPct val="100000"/>
              </a:lnSpc>
            </a:pPr>
            <a:r>
              <a:rPr lang="es-ES" sz="7200" b="1" dirty="0">
                <a:solidFill>
                  <a:prstClr val="black"/>
                </a:solidFill>
              </a:rPr>
              <a:t>4. Control Social. </a:t>
            </a:r>
            <a:r>
              <a:rPr lang="es-ES" sz="7200" dirty="0">
                <a:solidFill>
                  <a:prstClr val="black"/>
                </a:solidFill>
              </a:rPr>
              <a:t>Se requiere el fortalecimiento explicito del control social y las veedurías ciudadanas en salud.</a:t>
            </a:r>
          </a:p>
          <a:p>
            <a:pPr lvl="0" algn="just">
              <a:lnSpc>
                <a:spcPct val="100000"/>
              </a:lnSpc>
            </a:pPr>
            <a:r>
              <a:rPr lang="es-ES" sz="7200" b="1" dirty="0">
                <a:solidFill>
                  <a:prstClr val="black"/>
                </a:solidFill>
              </a:rPr>
              <a:t>5. Gestión y garantía en salud con participación en el proceso de decisión. </a:t>
            </a:r>
            <a:r>
              <a:rPr lang="es-ES" sz="7200" dirty="0">
                <a:solidFill>
                  <a:prstClr val="black"/>
                </a:solidFill>
              </a:rPr>
              <a:t>Permite que la ciudadanía apropie instrumentos de gestión del sector salud para impulsar la definición, implantación y control de políticas, programas, proyectos y servicios en salud.       </a:t>
            </a:r>
          </a:p>
          <a:p>
            <a:pPr lvl="0" algn="just">
              <a:lnSpc>
                <a:spcPct val="100000"/>
              </a:lnSpc>
            </a:pPr>
            <a:r>
              <a:rPr lang="es-ES" sz="9600" b="1" i="1" dirty="0">
                <a:solidFill>
                  <a:prstClr val="black"/>
                </a:solidFill>
              </a:rPr>
              <a:t>	</a:t>
            </a:r>
          </a:p>
          <a:p>
            <a:pPr lvl="0" algn="just">
              <a:lnSpc>
                <a:spcPct val="100000"/>
              </a:lnSpc>
            </a:pPr>
            <a:endParaRPr lang="es-ES" sz="9600" dirty="0">
              <a:solidFill>
                <a:prstClr val="black"/>
              </a:solidFill>
            </a:endParaRPr>
          </a:p>
          <a:p>
            <a:pPr lvl="0" algn="just">
              <a:lnSpc>
                <a:spcPct val="100000"/>
              </a:lnSpc>
            </a:pPr>
            <a:r>
              <a:rPr lang="es-ES" sz="9600" b="1" i="1" dirty="0">
                <a:solidFill>
                  <a:prstClr val="black"/>
                </a:solidFill>
              </a:rPr>
              <a:t>	</a:t>
            </a:r>
          </a:p>
          <a:p>
            <a:pPr lvl="0">
              <a:lnSpc>
                <a:spcPct val="100000"/>
              </a:lnSpc>
            </a:pPr>
            <a:endParaRPr lang="es-ES" sz="960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</a:pPr>
            <a:endParaRPr lang="es-ES" sz="9600" b="1" i="1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</a:pPr>
            <a:endParaRPr lang="es-ES" sz="9600" b="1" i="1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</a:pPr>
            <a:endParaRPr lang="es-ES" sz="9600" dirty="0">
              <a:solidFill>
                <a:prstClr val="black"/>
              </a:solidFill>
            </a:endParaRPr>
          </a:p>
          <a:p>
            <a:pPr lvl="0" algn="l">
              <a:lnSpc>
                <a:spcPct val="100000"/>
              </a:lnSpc>
            </a:pPr>
            <a:r>
              <a:rPr lang="es-ES" sz="9600" dirty="0">
                <a:solidFill>
                  <a:prstClr val="black"/>
                </a:solidFill>
              </a:rPr>
              <a:t>  </a:t>
            </a:r>
          </a:p>
          <a:p>
            <a:pPr lvl="0">
              <a:lnSpc>
                <a:spcPct val="100000"/>
              </a:lnSpc>
            </a:pPr>
            <a:endParaRPr lang="es-ES" sz="9600" i="1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</a:pPr>
            <a:r>
              <a:rPr lang="es-ES" sz="6000" dirty="0">
                <a:solidFill>
                  <a:prstClr val="black"/>
                </a:solidFill>
              </a:rPr>
              <a:t> 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endParaRPr lang="es-ES" sz="6000" b="1" i="1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</a:pPr>
            <a:endParaRPr lang="es-ES" dirty="0">
              <a:solidFill>
                <a:prstClr val="black"/>
              </a:solidFill>
            </a:endParaRPr>
          </a:p>
          <a:p>
            <a:pPr algn="just">
              <a:lnSpc>
                <a:spcPct val="100000"/>
              </a:lnSpc>
            </a:pPr>
            <a:endParaRPr lang="es-ES" dirty="0"/>
          </a:p>
          <a:p>
            <a:pPr algn="just">
              <a:lnSpc>
                <a:spcPct val="100000"/>
              </a:lnSpc>
            </a:pP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149975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C88D7E9-E7F2-48A7-B5ED-DC37C3DC8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714"/>
          <a:stretch/>
        </p:blipFill>
        <p:spPr>
          <a:xfrm>
            <a:off x="0" y="5753686"/>
            <a:ext cx="12192000" cy="110431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FED2559-3A67-459D-8AB5-7E6777012384}"/>
              </a:ext>
            </a:extLst>
          </p:cNvPr>
          <p:cNvSpPr txBox="1"/>
          <p:nvPr/>
        </p:nvSpPr>
        <p:spPr>
          <a:xfrm>
            <a:off x="5709424" y="118662"/>
            <a:ext cx="74251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5200" b="1" dirty="0">
                <a:ln w="10541" cmpd="sng">
                  <a:solidFill>
                    <a:srgbClr val="3C80A7"/>
                  </a:solidFill>
                  <a:prstDash val="solid"/>
                </a:ln>
                <a:solidFill>
                  <a:srgbClr val="223A81"/>
                </a:solidFill>
                <a:latin typeface="Montserrat Black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24000" y="246837"/>
            <a:ext cx="9144000" cy="767354"/>
          </a:xfrm>
        </p:spPr>
        <p:txBody>
          <a:bodyPr>
            <a:normAutofit/>
          </a:bodyPr>
          <a:lstStyle/>
          <a:p>
            <a:r>
              <a:rPr lang="es-CO" sz="2800" b="1" dirty="0">
                <a:latin typeface="+mn-lt"/>
                <a:cs typeface="Aharoni" panose="02010803020104030203" pitchFamily="2" charset="-79"/>
              </a:rPr>
              <a:t>PLAN DE ACCION  2022</a:t>
            </a: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163763" y="1148316"/>
            <a:ext cx="10117392" cy="4464693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00000"/>
              </a:lnSpc>
            </a:pPr>
            <a:r>
              <a:rPr lang="es-ES" sz="8000" i="1" dirty="0">
                <a:solidFill>
                  <a:prstClr val="black"/>
                </a:solidFill>
              </a:rPr>
              <a:t>Esta constituido por 99 actividades  basadas en los 5 ejes estratégicos. A la  fecha se ha ejecutado el 70% y hemos contado con el apoyo interinstitucional de la oficina Participación Ciudadana, Centros de escucha y la SSSA.</a:t>
            </a:r>
          </a:p>
          <a:p>
            <a:pPr lvl="0">
              <a:lnSpc>
                <a:spcPct val="100000"/>
              </a:lnSpc>
            </a:pPr>
            <a:endParaRPr lang="es-ES" sz="960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</a:pPr>
            <a:endParaRPr lang="es-ES" sz="9600" b="1" i="1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</a:pPr>
            <a:endParaRPr lang="es-ES" sz="9600" b="1" i="1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</a:pPr>
            <a:endParaRPr lang="es-ES" sz="9600" dirty="0">
              <a:solidFill>
                <a:prstClr val="black"/>
              </a:solidFill>
            </a:endParaRPr>
          </a:p>
          <a:p>
            <a:pPr lvl="0" algn="l">
              <a:lnSpc>
                <a:spcPct val="100000"/>
              </a:lnSpc>
            </a:pPr>
            <a:r>
              <a:rPr lang="es-ES" sz="9600" dirty="0">
                <a:solidFill>
                  <a:prstClr val="black"/>
                </a:solidFill>
              </a:rPr>
              <a:t>  </a:t>
            </a:r>
          </a:p>
          <a:p>
            <a:pPr lvl="0">
              <a:lnSpc>
                <a:spcPct val="100000"/>
              </a:lnSpc>
            </a:pPr>
            <a:endParaRPr lang="es-ES" sz="9600" i="1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</a:pPr>
            <a:r>
              <a:rPr lang="es-ES" sz="6000" dirty="0">
                <a:solidFill>
                  <a:prstClr val="black"/>
                </a:solidFill>
              </a:rPr>
              <a:t> </a:t>
            </a:r>
          </a:p>
          <a:p>
            <a:pPr marL="457200" lvl="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endParaRPr lang="es-ES" sz="6000" b="1" i="1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</a:pPr>
            <a:endParaRPr lang="es-ES" dirty="0">
              <a:solidFill>
                <a:prstClr val="black"/>
              </a:solidFill>
            </a:endParaRPr>
          </a:p>
          <a:p>
            <a:pPr algn="just">
              <a:lnSpc>
                <a:spcPct val="100000"/>
              </a:lnSpc>
            </a:pPr>
            <a:endParaRPr lang="es-ES" dirty="0"/>
          </a:p>
          <a:p>
            <a:pPr algn="just">
              <a:lnSpc>
                <a:spcPct val="100000"/>
              </a:lnSpc>
            </a:pPr>
            <a:endParaRPr lang="es-ES" b="1" i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1820985" y="2166424"/>
          <a:ext cx="8127999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266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Eje</a:t>
                      </a:r>
                      <a:r>
                        <a:rPr lang="es-CO" sz="2000" baseline="0" dirty="0"/>
                        <a:t> Estratégico</a:t>
                      </a:r>
                      <a:endParaRPr lang="es-C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Actividades programadas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Actividades realizadas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545">
                <a:tc>
                  <a:txBody>
                    <a:bodyPr/>
                    <a:lstStyle/>
                    <a:p>
                      <a:pPr algn="just"/>
                      <a:r>
                        <a:rPr lang="es-CO" sz="1400" dirty="0"/>
                        <a:t>Fortalecimiento institucional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45">
                <a:tc>
                  <a:txBody>
                    <a:bodyPr/>
                    <a:lstStyle/>
                    <a:p>
                      <a:pPr algn="just"/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Empoderamiento de la ciudadanía y las organizaciones sociales en salud. 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545">
                <a:tc>
                  <a:txBody>
                    <a:bodyPr/>
                    <a:lstStyle/>
                    <a:p>
                      <a:pPr algn="just"/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Impulso a la Cultura de la Salud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545">
                <a:tc>
                  <a:txBody>
                    <a:bodyPr/>
                    <a:lstStyle/>
                    <a:p>
                      <a:pPr algn="just"/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Control Social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545">
                <a:tc>
                  <a:txBody>
                    <a:bodyPr/>
                    <a:lstStyle/>
                    <a:p>
                      <a:pPr algn="just"/>
                      <a:r>
                        <a:rPr kumimoji="0" lang="es-E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Gestión y garantía en salud con participación en el proceso de decisión</a:t>
                      </a:r>
                      <a:endParaRPr lang="es-CO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91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sp>
        <p:nvSpPr>
          <p:cNvPr id="10" name="8 CuadroTexto"/>
          <p:cNvSpPr txBox="1"/>
          <p:nvPr/>
        </p:nvSpPr>
        <p:spPr>
          <a:xfrm>
            <a:off x="475926" y="638319"/>
            <a:ext cx="11180568" cy="36009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6000" b="1" dirty="0">
                <a:solidFill>
                  <a:srgbClr val="316C9A"/>
                </a:solidFill>
                <a:latin typeface="Montserrat Bold"/>
                <a:ea typeface="Tahoma" panose="020B0604030504040204" pitchFamily="34" charset="0"/>
                <a:cs typeface="Montserrat Bold"/>
              </a:rPr>
              <a:t>1. Informe Asistencial</a:t>
            </a:r>
            <a:endParaRPr lang="es-CO" sz="6000" b="1" dirty="0">
              <a:solidFill>
                <a:srgbClr val="002060"/>
              </a:solidFill>
              <a:latin typeface="Montserrat Bold"/>
              <a:ea typeface="Tahoma" panose="020B0604030504040204" pitchFamily="34" charset="0"/>
              <a:cs typeface="Montserrat Bold"/>
            </a:endParaRPr>
          </a:p>
          <a:p>
            <a:pPr algn="ctr"/>
            <a:endParaRPr lang="es-CO" sz="4800" dirty="0">
              <a:solidFill>
                <a:schemeClr val="accent6">
                  <a:lumMod val="75000"/>
                </a:schemeClr>
              </a:solidFill>
              <a:latin typeface="Montserrat Medium"/>
              <a:ea typeface="Tahoma" panose="020B0604030504040204" pitchFamily="34" charset="0"/>
              <a:cs typeface="Montserrat Medium"/>
            </a:endParaRPr>
          </a:p>
          <a:p>
            <a:pPr algn="ctr"/>
            <a:r>
              <a:rPr lang="es-CO" sz="2800" dirty="0">
                <a:solidFill>
                  <a:schemeClr val="accent6">
                    <a:lumMod val="75000"/>
                  </a:schemeClr>
                </a:solidFill>
                <a:latin typeface="Montserrat Medium"/>
                <a:ea typeface="Tahoma" panose="020B0604030504040204" pitchFamily="34" charset="0"/>
                <a:cs typeface="Montserrat Medium"/>
              </a:rPr>
              <a:t>				</a:t>
            </a:r>
            <a:r>
              <a:rPr lang="es-CO" sz="4000" dirty="0">
                <a:solidFill>
                  <a:schemeClr val="accent6">
                    <a:lumMod val="75000"/>
                  </a:schemeClr>
                </a:solidFill>
                <a:latin typeface="Montserrat Medium"/>
                <a:ea typeface="Tahoma" panose="020B0604030504040204" pitchFamily="34" charset="0"/>
                <a:cs typeface="Montserrat Medium"/>
              </a:rPr>
              <a:t>Enero-Septiembre 2021 </a:t>
            </a:r>
          </a:p>
          <a:p>
            <a:pPr algn="ctr"/>
            <a:r>
              <a:rPr lang="es-CO" sz="4000" dirty="0">
                <a:solidFill>
                  <a:schemeClr val="accent6">
                    <a:lumMod val="75000"/>
                  </a:schemeClr>
                </a:solidFill>
                <a:latin typeface="Montserrat Medium"/>
                <a:ea typeface="Tahoma" panose="020B0604030504040204" pitchFamily="34" charset="0"/>
                <a:cs typeface="Montserrat Medium"/>
              </a:rPr>
              <a:t>				vs </a:t>
            </a:r>
          </a:p>
          <a:p>
            <a:pPr algn="ctr"/>
            <a:r>
              <a:rPr lang="es-CO" sz="4000" dirty="0">
                <a:solidFill>
                  <a:schemeClr val="accent6">
                    <a:lumMod val="75000"/>
                  </a:schemeClr>
                </a:solidFill>
                <a:latin typeface="Montserrat Medium"/>
                <a:ea typeface="Tahoma" panose="020B0604030504040204" pitchFamily="34" charset="0"/>
                <a:cs typeface="Montserrat Medium"/>
              </a:rPr>
              <a:t>				Enero-Septiembre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6F45763-39A0-3BB0-30E5-8A90267AD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" y="1762299"/>
            <a:ext cx="3483033" cy="39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17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7268DD83-86A2-44E8-9627-337AE8C35383}"/>
              </a:ext>
            </a:extLst>
          </p:cNvPr>
          <p:cNvSpPr txBox="1"/>
          <p:nvPr/>
        </p:nvSpPr>
        <p:spPr>
          <a:xfrm>
            <a:off x="439041" y="3504348"/>
            <a:ext cx="7032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>
                <a:solidFill>
                  <a:srgbClr val="3C80A7"/>
                </a:solidFill>
                <a:latin typeface="Arial "/>
              </a:rPr>
              <a:t>4. Informe Proyectos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312D34A-2C46-4427-82CA-9533D0258C14}"/>
              </a:ext>
            </a:extLst>
          </p:cNvPr>
          <p:cNvSpPr txBox="1"/>
          <p:nvPr/>
        </p:nvSpPr>
        <p:spPr>
          <a:xfrm>
            <a:off x="200258" y="4043283"/>
            <a:ext cx="6964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3600" dirty="0">
              <a:latin typeface="Montserrat" panose="00000500000000000000" pitchFamily="50" charset="0"/>
            </a:endParaRPr>
          </a:p>
          <a:p>
            <a:r>
              <a:rPr lang="es-CO" sz="2400" dirty="0">
                <a:latin typeface="Arial "/>
              </a:rPr>
              <a:t>01 de enero de 2022 al 30 de septiembre de 2022</a:t>
            </a:r>
            <a:endParaRPr lang="es-CO" sz="28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640E69-2AB5-47AB-95E7-579F4CA79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5" y="345060"/>
            <a:ext cx="5026926" cy="5300196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6C74295-7CD9-4544-B155-4C8201AE693C}"/>
              </a:ext>
            </a:extLst>
          </p:cNvPr>
          <p:cNvCxnSpPr>
            <a:cxnSpLocks/>
          </p:cNvCxnSpPr>
          <p:nvPr/>
        </p:nvCxnSpPr>
        <p:spPr>
          <a:xfrm>
            <a:off x="376020" y="5213486"/>
            <a:ext cx="61712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279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25" y="207818"/>
            <a:ext cx="12001548" cy="555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99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0347"/>
            <a:ext cx="12075318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54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075317" cy="56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12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74" y="347086"/>
            <a:ext cx="976312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72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1999" cy="578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75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0" y="0"/>
            <a:ext cx="12001548" cy="58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79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820"/>
            <a:ext cx="12191999" cy="57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52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0" y="-1"/>
            <a:ext cx="11854994" cy="59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01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1445841" y="609579"/>
            <a:ext cx="9745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IMPLEMENTACIÓN DE LA MODALIDAD DE TELESALUD EN LA ESE CARISMA”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69914" y="5164289"/>
            <a:ext cx="999259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proyecto fue gestionado con la secretaria seccional de salud y protección social de Antioquia, quien aprobó $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130.596.180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millones de pesos para su ejecución.</a:t>
            </a: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7"/>
          <a:stretch/>
        </p:blipFill>
        <p:spPr bwMode="auto">
          <a:xfrm>
            <a:off x="747641" y="2027984"/>
            <a:ext cx="2237937" cy="2044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77" y="1303597"/>
            <a:ext cx="2714625" cy="1933575"/>
          </a:xfrm>
          <a:prstGeom prst="rect">
            <a:avLst/>
          </a:prstGeom>
        </p:spPr>
      </p:pic>
      <p:pic>
        <p:nvPicPr>
          <p:cNvPr id="12" name="Imagen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54" y="1970597"/>
            <a:ext cx="2723154" cy="1879177"/>
          </a:xfrm>
          <a:prstGeom prst="rect">
            <a:avLst/>
          </a:prstGeom>
        </p:spPr>
      </p:pic>
      <p:pic>
        <p:nvPicPr>
          <p:cNvPr id="13" name="Imagen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08" y="1269494"/>
            <a:ext cx="2610014" cy="1902336"/>
          </a:xfrm>
          <a:prstGeom prst="rect">
            <a:avLst/>
          </a:prstGeom>
        </p:spPr>
      </p:pic>
      <p:pic>
        <p:nvPicPr>
          <p:cNvPr id="14" name="Imagen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78" y="3144315"/>
            <a:ext cx="2714625" cy="2035810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9"/>
          <a:stretch/>
        </p:blipFill>
        <p:spPr bwMode="auto">
          <a:xfrm>
            <a:off x="5852908" y="3191522"/>
            <a:ext cx="2610014" cy="2037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456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3E8C980-8B8B-48EF-92EB-6E386A21E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597528"/>
              </p:ext>
            </p:extLst>
          </p:nvPr>
        </p:nvGraphicFramePr>
        <p:xfrm>
          <a:off x="0" y="725287"/>
          <a:ext cx="12191999" cy="4647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79181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7268DD83-86A2-44E8-9627-337AE8C35383}"/>
              </a:ext>
            </a:extLst>
          </p:cNvPr>
          <p:cNvSpPr txBox="1"/>
          <p:nvPr/>
        </p:nvSpPr>
        <p:spPr>
          <a:xfrm>
            <a:off x="439041" y="3504348"/>
            <a:ext cx="57631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>
                <a:solidFill>
                  <a:srgbClr val="3C80A7"/>
                </a:solidFill>
                <a:latin typeface="Arial "/>
              </a:rPr>
              <a:t>5. PREGUNTAS </a:t>
            </a:r>
          </a:p>
          <a:p>
            <a:r>
              <a:rPr lang="es-CO" sz="5400" b="1" dirty="0">
                <a:solidFill>
                  <a:srgbClr val="3C80A7"/>
                </a:solidFill>
                <a:latin typeface="Arial "/>
              </a:rPr>
              <a:t>E INQUIETUDES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640E69-2AB5-47AB-95E7-579F4CA794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075" y="345060"/>
            <a:ext cx="5026926" cy="5300196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6C74295-7CD9-4544-B155-4C8201AE693C}"/>
              </a:ext>
            </a:extLst>
          </p:cNvPr>
          <p:cNvCxnSpPr>
            <a:cxnSpLocks/>
          </p:cNvCxnSpPr>
          <p:nvPr/>
        </p:nvCxnSpPr>
        <p:spPr>
          <a:xfrm>
            <a:off x="376020" y="5213486"/>
            <a:ext cx="61712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3643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A6081A1-0CF7-4B0B-94E3-E8A28D7A5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7314" cy="7004956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5F8F242-39AE-4E69-B221-55299ED8E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059783"/>
              </p:ext>
            </p:extLst>
          </p:nvPr>
        </p:nvGraphicFramePr>
        <p:xfrm>
          <a:off x="85073" y="0"/>
          <a:ext cx="6043584" cy="637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73B6268-1F16-435F-A223-E730505276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929267"/>
              </p:ext>
            </p:extLst>
          </p:nvPr>
        </p:nvGraphicFramePr>
        <p:xfrm>
          <a:off x="6148416" y="-1"/>
          <a:ext cx="6043584" cy="5685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8032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A6081A1-0CF7-4B0B-94E3-E8A28D7A5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3"/>
            <a:ext cx="12257314" cy="7004956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5F8F242-39AE-4E69-B221-55299ED8E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258595"/>
              </p:ext>
            </p:extLst>
          </p:nvPr>
        </p:nvGraphicFramePr>
        <p:xfrm>
          <a:off x="85073" y="16624"/>
          <a:ext cx="11694062" cy="5469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36378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DDE547-6B00-8C4D-6F9C-4F71A4541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0" t="4486" r="16086" b="14424"/>
          <a:stretch/>
        </p:blipFill>
        <p:spPr>
          <a:xfrm>
            <a:off x="0" y="0"/>
            <a:ext cx="12192000" cy="580067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60DAFBC-A88E-46DB-5FAC-D364D6520911}"/>
              </a:ext>
            </a:extLst>
          </p:cNvPr>
          <p:cNvGrpSpPr/>
          <p:nvPr/>
        </p:nvGrpSpPr>
        <p:grpSpPr>
          <a:xfrm>
            <a:off x="-589280" y="5741734"/>
            <a:ext cx="12781280" cy="1179179"/>
            <a:chOff x="-505179" y="4337473"/>
            <a:chExt cx="9738079" cy="884384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A5884EA5-0A70-34A0-304B-CAF8DDA2E32D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3136B90-8A21-F5A8-D0ED-23C679B727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D29E04C-0924-B374-6F95-883F19308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5AF329E-0D6A-B35B-03DD-DAC76AC73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ED5BDB2-4320-24A1-61FD-37C48C513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7017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tormenta perfecta (película 2000) - Tráiler. resumen, reparto y dónde  ver. Dirigida por Wolfgang Petersen | La Vanguardia">
            <a:extLst>
              <a:ext uri="{FF2B5EF4-FFF2-40B4-BE49-F238E27FC236}">
                <a16:creationId xmlns:a16="http://schemas.microsoft.com/office/drawing/2014/main" id="{046455C9-4595-234F-F32D-6670A3842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5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A7253FB4-1B23-830B-C21F-9063DFC1DF82}"/>
              </a:ext>
            </a:extLst>
          </p:cNvPr>
          <p:cNvGrpSpPr/>
          <p:nvPr/>
        </p:nvGrpSpPr>
        <p:grpSpPr>
          <a:xfrm>
            <a:off x="-522778" y="5652655"/>
            <a:ext cx="12781280" cy="1179179"/>
            <a:chOff x="-505179" y="4337473"/>
            <a:chExt cx="9738079" cy="884384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FA1A089D-3CFC-6EC7-5962-4F6AAE85FE12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D8CE2AA-C963-3F0D-8C67-6420B97710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2D8B1CB-3A05-A50C-76A6-663103D78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5E15D33-22C9-CD27-A006-FE0196450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C1917D5-8A68-25CA-CD25-5F81C57B9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00317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MS Titanic - Wikipedia, la enciclopedia libre">
            <a:extLst>
              <a:ext uri="{FF2B5EF4-FFF2-40B4-BE49-F238E27FC236}">
                <a16:creationId xmlns:a16="http://schemas.microsoft.com/office/drawing/2014/main" id="{CC63D084-9868-35A4-61C7-D45B17832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91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C4BD5AD3-CE75-DEA9-6E4A-0BBB056AC394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181627AA-77E4-19F3-D191-CA009AFD0003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F694251-57DE-CC53-4181-52DD27CF5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0296EF0-ED00-05D6-8D27-EECAC42F91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D87A335-0464-38F0-6350-D3D0E1F1C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B582CC61-B773-3F0D-FE03-DC4E125F5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F40AF1B3-C293-C80D-C883-38CF0C7A9551}"/>
              </a:ext>
            </a:extLst>
          </p:cNvPr>
          <p:cNvSpPr txBox="1"/>
          <p:nvPr/>
        </p:nvSpPr>
        <p:spPr>
          <a:xfrm>
            <a:off x="448887" y="4279269"/>
            <a:ext cx="77058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/>
              <a:t>¿El Actual Sistema de Salud ?</a:t>
            </a:r>
            <a:endParaRPr lang="en-US" sz="44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4EFDAC-9611-3F32-4A66-BF300B8AE5DE}"/>
              </a:ext>
            </a:extLst>
          </p:cNvPr>
          <p:cNvSpPr txBox="1"/>
          <p:nvPr/>
        </p:nvSpPr>
        <p:spPr>
          <a:xfrm>
            <a:off x="8711738" y="1112119"/>
            <a:ext cx="64340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/>
              <a:t>¿Los actores ?</a:t>
            </a:r>
            <a:endParaRPr lang="en-US" sz="4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8025CD4-C83D-CB02-F816-3A87FCA75A2E}"/>
              </a:ext>
            </a:extLst>
          </p:cNvPr>
          <p:cNvSpPr txBox="1"/>
          <p:nvPr/>
        </p:nvSpPr>
        <p:spPr>
          <a:xfrm>
            <a:off x="1064029" y="488665"/>
            <a:ext cx="65836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/>
              <a:t>¿El modelo de Prestación?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540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velan lo que comieron los pasajeros del Titanic antes de hundirse">
            <a:extLst>
              <a:ext uri="{FF2B5EF4-FFF2-40B4-BE49-F238E27FC236}">
                <a16:creationId xmlns:a16="http://schemas.microsoft.com/office/drawing/2014/main" id="{E4791BF2-BFD6-3F08-A619-CE3288F3D8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Timones de barco decorativos">
            <a:extLst>
              <a:ext uri="{FF2B5EF4-FFF2-40B4-BE49-F238E27FC236}">
                <a16:creationId xmlns:a16="http://schemas.microsoft.com/office/drawing/2014/main" id="{DD502B48-6019-A6E7-4FDC-A076103B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875" y="85141"/>
            <a:ext cx="6601387" cy="252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l Timón Del Barco Está En Buenas Manos Imagen de archivo - Imagen de  vendimia, barco: 200069627">
            <a:extLst>
              <a:ext uri="{FF2B5EF4-FFF2-40B4-BE49-F238E27FC236}">
                <a16:creationId xmlns:a16="http://schemas.microsoft.com/office/drawing/2014/main" id="{793CDDCD-A8A9-EFAA-7ED8-E9669BD3E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4" y="438756"/>
            <a:ext cx="5150951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apitán de barco manejando el timón foto de Stock | Adobe Stock">
            <a:extLst>
              <a:ext uri="{FF2B5EF4-FFF2-40B4-BE49-F238E27FC236}">
                <a16:creationId xmlns:a16="http://schemas.microsoft.com/office/drawing/2014/main" id="{C37D06C8-FBE6-783A-A783-04CD3B2C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475" y="2632254"/>
            <a:ext cx="5167053" cy="318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12C8A301-2418-E962-0D57-1B5E4FA365D2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93153E3-78BA-7D18-1965-A69F770E68A7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08A3771-C865-3307-E60A-85E8E24A1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10DC7A3-7C65-316F-0A3A-6E8E9BE68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05B5781-10D2-A422-76BF-0B21849EF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7F7FBB5-15C4-EA50-AFCD-E8ADA58EFC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sp>
        <p:nvSpPr>
          <p:cNvPr id="9" name="Diagrama de flujo: conector 8">
            <a:extLst>
              <a:ext uri="{FF2B5EF4-FFF2-40B4-BE49-F238E27FC236}">
                <a16:creationId xmlns:a16="http://schemas.microsoft.com/office/drawing/2014/main" id="{06E3A7B7-F8C4-3031-225A-3AA2336527B8}"/>
              </a:ext>
            </a:extLst>
          </p:cNvPr>
          <p:cNvSpPr/>
          <p:nvPr/>
        </p:nvSpPr>
        <p:spPr>
          <a:xfrm>
            <a:off x="4730980" y="2263254"/>
            <a:ext cx="3324053" cy="2331492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chemeClr val="tx1"/>
                </a:solidFill>
              </a:rPr>
              <a:t>CAMBIO</a:t>
            </a:r>
            <a:endParaRPr lang="es-CO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618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0E3E09-1D2C-444B-8AF8-9C0989E2E1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A42D38-70EC-4556-ACCC-BC9AF3E35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" name="Imagen 3" descr="TITULO_Mesa de trabajo 1.jpg">
            <a:extLst>
              <a:ext uri="{FF2B5EF4-FFF2-40B4-BE49-F238E27FC236}">
                <a16:creationId xmlns:a16="http://schemas.microsoft.com/office/drawing/2014/main" id="{1155EFE7-B541-4E60-B0DE-112C2F8D6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90" y="-62259"/>
            <a:ext cx="12239319" cy="6858000"/>
          </a:xfrm>
          <a:prstGeom prst="rect">
            <a:avLst/>
          </a:prstGeom>
          <a:solidFill>
            <a:schemeClr val="bg1">
              <a:alpha val="3000"/>
            </a:schemeClr>
          </a:solidFill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8F4579F-6DB7-41DF-A72D-92D074116709}"/>
              </a:ext>
            </a:extLst>
          </p:cNvPr>
          <p:cNvSpPr txBox="1"/>
          <p:nvPr/>
        </p:nvSpPr>
        <p:spPr>
          <a:xfrm>
            <a:off x="1064029" y="2316163"/>
            <a:ext cx="9144000" cy="1193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5400" dirty="0">
              <a:solidFill>
                <a:srgbClr val="09215A"/>
              </a:solidFill>
              <a:latin typeface="Montserrat Bold"/>
              <a:cs typeface="Montserrat Bold"/>
            </a:endParaRPr>
          </a:p>
        </p:txBody>
      </p:sp>
      <p:sp>
        <p:nvSpPr>
          <p:cNvPr id="7" name="Diagrama de flujo: conector 6">
            <a:extLst>
              <a:ext uri="{FF2B5EF4-FFF2-40B4-BE49-F238E27FC236}">
                <a16:creationId xmlns:a16="http://schemas.microsoft.com/office/drawing/2014/main" id="{0A8ED96B-02E4-4EE4-914E-F8F0B16B3EDE}"/>
              </a:ext>
            </a:extLst>
          </p:cNvPr>
          <p:cNvSpPr/>
          <p:nvPr/>
        </p:nvSpPr>
        <p:spPr>
          <a:xfrm>
            <a:off x="5127172" y="2184667"/>
            <a:ext cx="2862942" cy="2331492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chemeClr val="tx1"/>
                </a:solidFill>
              </a:rPr>
              <a:t>RETOS</a:t>
            </a:r>
            <a:endParaRPr lang="es-CO" sz="3200" b="1" dirty="0">
              <a:solidFill>
                <a:schemeClr val="tx1"/>
              </a:solidFill>
            </a:endParaRPr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A2CB9539-4D43-4422-B4A0-A37614EB289A}"/>
              </a:ext>
            </a:extLst>
          </p:cNvPr>
          <p:cNvSpPr/>
          <p:nvPr/>
        </p:nvSpPr>
        <p:spPr>
          <a:xfrm>
            <a:off x="8102501" y="1482514"/>
            <a:ext cx="4029627" cy="1918412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Transición del Sistema de Salud (Cierre de las </a:t>
            </a:r>
            <a:r>
              <a:rPr lang="es-CO" sz="2000" b="1" dirty="0" err="1">
                <a:solidFill>
                  <a:schemeClr val="tx1"/>
                </a:solidFill>
              </a:rPr>
              <a:t>EPSs</a:t>
            </a:r>
            <a:r>
              <a:rPr lang="es-CO" sz="2000" b="1" dirty="0">
                <a:solidFill>
                  <a:schemeClr val="tx1"/>
                </a:solidFill>
              </a:rPr>
              <a:t>, 3100, Redes Integrales ) </a:t>
            </a:r>
          </a:p>
        </p:txBody>
      </p:sp>
      <p:sp>
        <p:nvSpPr>
          <p:cNvPr id="9" name="Diagrama de flujo: conector 8">
            <a:extLst>
              <a:ext uri="{FF2B5EF4-FFF2-40B4-BE49-F238E27FC236}">
                <a16:creationId xmlns:a16="http://schemas.microsoft.com/office/drawing/2014/main" id="{B87635F7-E334-445A-9AA7-1C6F0DCEB8CA}"/>
              </a:ext>
            </a:extLst>
          </p:cNvPr>
          <p:cNvSpPr/>
          <p:nvPr/>
        </p:nvSpPr>
        <p:spPr>
          <a:xfrm>
            <a:off x="7412181" y="4355868"/>
            <a:ext cx="4433455" cy="1852623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Liquidación de Savia (28 de enero de 2023)y los Usuarios de Savia</a:t>
            </a: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18718959-7378-42C7-9C57-B13A518B2E6C}"/>
              </a:ext>
            </a:extLst>
          </p:cNvPr>
          <p:cNvSpPr/>
          <p:nvPr/>
        </p:nvSpPr>
        <p:spPr>
          <a:xfrm>
            <a:off x="249382" y="4254334"/>
            <a:ext cx="5609261" cy="2006931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</a:rPr>
              <a:t>Transición EMPRESA SOCIAL DEL ESTADO a </a:t>
            </a:r>
            <a:r>
              <a:rPr lang="es-CO" sz="2400" b="1" dirty="0">
                <a:solidFill>
                  <a:schemeClr val="bg1"/>
                </a:solidFill>
              </a:rPr>
              <a:t>Institución Sanitaria de Salud</a:t>
            </a:r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CE8F673E-F1C5-4324-83B9-F9DCFC03F978}"/>
              </a:ext>
            </a:extLst>
          </p:cNvPr>
          <p:cNvSpPr/>
          <p:nvPr/>
        </p:nvSpPr>
        <p:spPr>
          <a:xfrm>
            <a:off x="141317" y="1600200"/>
            <a:ext cx="4915161" cy="1918413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</a:rPr>
              <a:t>Nuevas formas de relacionarnos con en Sistema de Salud</a:t>
            </a:r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8C9F704F-DB0F-466C-84F0-4CA9A7FBB0C3}"/>
              </a:ext>
            </a:extLst>
          </p:cNvPr>
          <p:cNvSpPr/>
          <p:nvPr/>
        </p:nvSpPr>
        <p:spPr>
          <a:xfrm>
            <a:off x="4314305" y="64255"/>
            <a:ext cx="4197928" cy="1918412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Recaudo efectivo de la Facturación a Savia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BF51E22C-D5CA-426A-9257-23BFAACD9E58}"/>
              </a:ext>
            </a:extLst>
          </p:cNvPr>
          <p:cNvCxnSpPr/>
          <p:nvPr/>
        </p:nvCxnSpPr>
        <p:spPr>
          <a:xfrm flipH="1">
            <a:off x="7581539" y="2913062"/>
            <a:ext cx="301840" cy="146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033D28DE-5885-4ACF-9958-99242BBDC93A}"/>
              </a:ext>
            </a:extLst>
          </p:cNvPr>
          <p:cNvCxnSpPr>
            <a:cxnSpLocks/>
          </p:cNvCxnSpPr>
          <p:nvPr/>
        </p:nvCxnSpPr>
        <p:spPr>
          <a:xfrm>
            <a:off x="6572087" y="2184667"/>
            <a:ext cx="0" cy="250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7C42F0C5-35CB-4C86-A416-F558375CDE61}"/>
              </a:ext>
            </a:extLst>
          </p:cNvPr>
          <p:cNvCxnSpPr>
            <a:cxnSpLocks/>
          </p:cNvCxnSpPr>
          <p:nvPr/>
        </p:nvCxnSpPr>
        <p:spPr>
          <a:xfrm flipH="1" flipV="1">
            <a:off x="7077787" y="3991581"/>
            <a:ext cx="320278" cy="279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4A5EDD7F-5B8A-48EA-B4A7-B313F5D76DC9}"/>
              </a:ext>
            </a:extLst>
          </p:cNvPr>
          <p:cNvCxnSpPr>
            <a:cxnSpLocks/>
          </p:cNvCxnSpPr>
          <p:nvPr/>
        </p:nvCxnSpPr>
        <p:spPr>
          <a:xfrm>
            <a:off x="5278073" y="3153477"/>
            <a:ext cx="228055" cy="73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67669C42-CCBF-4165-8082-E283BB6B34DD}"/>
              </a:ext>
            </a:extLst>
          </p:cNvPr>
          <p:cNvCxnSpPr>
            <a:cxnSpLocks/>
          </p:cNvCxnSpPr>
          <p:nvPr/>
        </p:nvCxnSpPr>
        <p:spPr>
          <a:xfrm flipV="1">
            <a:off x="5750223" y="4136768"/>
            <a:ext cx="216840" cy="178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1771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13">
            <a:extLst>
              <a:ext uri="{FF2B5EF4-FFF2-40B4-BE49-F238E27FC236}">
                <a16:creationId xmlns:a16="http://schemas.microsoft.com/office/drawing/2014/main" id="{F969C301-5A51-4789-BAD9-573B40EC6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6774" y="6669360"/>
            <a:ext cx="6119813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74FEBD-EFF2-16A7-A8E5-9E9B51202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63"/>
            <a:ext cx="11993525" cy="5325611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18233EA-7AB7-CE6F-9E5B-4BD82CABF3A7}"/>
              </a:ext>
            </a:extLst>
          </p:cNvPr>
          <p:cNvGrpSpPr/>
          <p:nvPr/>
        </p:nvGrpSpPr>
        <p:grpSpPr>
          <a:xfrm>
            <a:off x="-589280" y="5336771"/>
            <a:ext cx="12781280" cy="1625705"/>
            <a:chOff x="-505179" y="4337473"/>
            <a:chExt cx="9738079" cy="884384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E63FC455-3C74-F4BF-2CE1-BE1DC9D37092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369E48F-62DB-8C24-3854-21551DF016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D20F1F4-B233-99D8-B5A2-4D9FACAD9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FE721C2-569E-119C-AA16-F06C352E4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0BB0535-BB42-E525-CF25-15AF70130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34976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9">
            <a:extLst>
              <a:ext uri="{FF2B5EF4-FFF2-40B4-BE49-F238E27FC236}">
                <a16:creationId xmlns:a16="http://schemas.microsoft.com/office/drawing/2014/main" id="{8864C403-C0EC-4AE4-96B9-ED5A228E896A}"/>
              </a:ext>
            </a:extLst>
          </p:cNvPr>
          <p:cNvSpPr/>
          <p:nvPr/>
        </p:nvSpPr>
        <p:spPr>
          <a:xfrm rot="2703926">
            <a:off x="4525290" y="1827700"/>
            <a:ext cx="1757341" cy="1757341"/>
          </a:xfrm>
          <a:prstGeom prst="rect">
            <a:avLst/>
          </a:prstGeom>
          <a:solidFill>
            <a:srgbClr val="007779"/>
          </a:solidFill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57896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sp>
        <p:nvSpPr>
          <p:cNvPr id="10" name="Freeform 17">
            <a:extLst>
              <a:ext uri="{FF2B5EF4-FFF2-40B4-BE49-F238E27FC236}">
                <a16:creationId xmlns:a16="http://schemas.microsoft.com/office/drawing/2014/main" id="{170A1819-720A-4EBF-972A-020A33887369}"/>
              </a:ext>
            </a:extLst>
          </p:cNvPr>
          <p:cNvSpPr>
            <a:spLocks/>
          </p:cNvSpPr>
          <p:nvPr/>
        </p:nvSpPr>
        <p:spPr bwMode="auto">
          <a:xfrm>
            <a:off x="1423555" y="1007918"/>
            <a:ext cx="4322618" cy="3969327"/>
          </a:xfrm>
          <a:custGeom>
            <a:avLst/>
            <a:gdLst>
              <a:gd name="T0" fmla="*/ 702 w 1404"/>
              <a:gd name="T1" fmla="*/ 1404 h 1404"/>
              <a:gd name="T2" fmla="*/ 625 w 1404"/>
              <a:gd name="T3" fmla="*/ 1372 h 1404"/>
              <a:gd name="T4" fmla="*/ 31 w 1404"/>
              <a:gd name="T5" fmla="*/ 778 h 1404"/>
              <a:gd name="T6" fmla="*/ 0 w 1404"/>
              <a:gd name="T7" fmla="*/ 702 h 1404"/>
              <a:gd name="T8" fmla="*/ 31 w 1404"/>
              <a:gd name="T9" fmla="*/ 625 h 1404"/>
              <a:gd name="T10" fmla="*/ 625 w 1404"/>
              <a:gd name="T11" fmla="*/ 31 h 1404"/>
              <a:gd name="T12" fmla="*/ 702 w 1404"/>
              <a:gd name="T13" fmla="*/ 0 h 1404"/>
              <a:gd name="T14" fmla="*/ 778 w 1404"/>
              <a:gd name="T15" fmla="*/ 31 h 1404"/>
              <a:gd name="T16" fmla="*/ 1372 w 1404"/>
              <a:gd name="T17" fmla="*/ 626 h 1404"/>
              <a:gd name="T18" fmla="*/ 1404 w 1404"/>
              <a:gd name="T19" fmla="*/ 702 h 1404"/>
              <a:gd name="T20" fmla="*/ 1372 w 1404"/>
              <a:gd name="T21" fmla="*/ 778 h 1404"/>
              <a:gd name="T22" fmla="*/ 778 w 1404"/>
              <a:gd name="T23" fmla="*/ 1372 h 1404"/>
              <a:gd name="T24" fmla="*/ 702 w 1404"/>
              <a:gd name="T25" fmla="*/ 1404 h 1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04" h="1404">
                <a:moveTo>
                  <a:pt x="702" y="1404"/>
                </a:moveTo>
                <a:cubicBezTo>
                  <a:pt x="673" y="1404"/>
                  <a:pt x="646" y="1393"/>
                  <a:pt x="625" y="1372"/>
                </a:cubicBezTo>
                <a:cubicBezTo>
                  <a:pt x="31" y="778"/>
                  <a:pt x="31" y="778"/>
                  <a:pt x="31" y="778"/>
                </a:cubicBezTo>
                <a:cubicBezTo>
                  <a:pt x="11" y="758"/>
                  <a:pt x="0" y="731"/>
                  <a:pt x="0" y="702"/>
                </a:cubicBezTo>
                <a:cubicBezTo>
                  <a:pt x="0" y="673"/>
                  <a:pt x="11" y="646"/>
                  <a:pt x="31" y="625"/>
                </a:cubicBezTo>
                <a:cubicBezTo>
                  <a:pt x="625" y="31"/>
                  <a:pt x="625" y="31"/>
                  <a:pt x="625" y="31"/>
                </a:cubicBezTo>
                <a:cubicBezTo>
                  <a:pt x="646" y="11"/>
                  <a:pt x="673" y="0"/>
                  <a:pt x="702" y="0"/>
                </a:cubicBezTo>
                <a:cubicBezTo>
                  <a:pt x="731" y="0"/>
                  <a:pt x="758" y="11"/>
                  <a:pt x="778" y="31"/>
                </a:cubicBezTo>
                <a:cubicBezTo>
                  <a:pt x="1372" y="626"/>
                  <a:pt x="1372" y="626"/>
                  <a:pt x="1372" y="626"/>
                </a:cubicBezTo>
                <a:cubicBezTo>
                  <a:pt x="1393" y="646"/>
                  <a:pt x="1404" y="673"/>
                  <a:pt x="1404" y="702"/>
                </a:cubicBezTo>
                <a:cubicBezTo>
                  <a:pt x="1404" y="731"/>
                  <a:pt x="1393" y="758"/>
                  <a:pt x="1372" y="778"/>
                </a:cubicBezTo>
                <a:cubicBezTo>
                  <a:pt x="778" y="1372"/>
                  <a:pt x="778" y="1372"/>
                  <a:pt x="778" y="1372"/>
                </a:cubicBezTo>
                <a:cubicBezTo>
                  <a:pt x="758" y="1393"/>
                  <a:pt x="731" y="1404"/>
                  <a:pt x="702" y="1404"/>
                </a:cubicBezTo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t="-1000" r="-33000"/>
            </a:stretch>
          </a:blipFill>
          <a:ln w="762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100"/>
          </a:p>
        </p:txBody>
      </p:sp>
      <p:sp>
        <p:nvSpPr>
          <p:cNvPr id="12" name="矩形 29">
            <a:extLst>
              <a:ext uri="{FF2B5EF4-FFF2-40B4-BE49-F238E27FC236}">
                <a16:creationId xmlns:a16="http://schemas.microsoft.com/office/drawing/2014/main" id="{7D62F2F0-5B8E-4216-81DD-2517A4BBD53F}"/>
              </a:ext>
            </a:extLst>
          </p:cNvPr>
          <p:cNvSpPr/>
          <p:nvPr/>
        </p:nvSpPr>
        <p:spPr>
          <a:xfrm>
            <a:off x="6197264" y="3378076"/>
            <a:ext cx="3273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spc="300" dirty="0">
                <a:latin typeface="Agency FB" panose="020B0503020202020204" pitchFamily="34" charset="0"/>
                <a:cs typeface="+mn-ea"/>
                <a:sym typeface="+mn-lt"/>
              </a:rPr>
              <a:t>Gracias</a:t>
            </a:r>
            <a:endParaRPr lang="zh-CN" altLang="en-US" sz="5400" spc="300" dirty="0"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3" name="矩形 27">
            <a:extLst>
              <a:ext uri="{FF2B5EF4-FFF2-40B4-BE49-F238E27FC236}">
                <a16:creationId xmlns:a16="http://schemas.microsoft.com/office/drawing/2014/main" id="{1A0559E4-E79B-4398-8EB6-DB25997013BC}"/>
              </a:ext>
            </a:extLst>
          </p:cNvPr>
          <p:cNvSpPr/>
          <p:nvPr/>
        </p:nvSpPr>
        <p:spPr>
          <a:xfrm>
            <a:off x="6357136" y="4239823"/>
            <a:ext cx="2307456" cy="223298"/>
          </a:xfrm>
          <a:prstGeom prst="rect">
            <a:avLst/>
          </a:prstGeom>
          <a:solidFill>
            <a:srgbClr val="007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</p:spTree>
    <p:extLst>
      <p:ext uri="{BB962C8B-B14F-4D97-AF65-F5344CB8AC3E}">
        <p14:creationId xmlns:p14="http://schemas.microsoft.com/office/powerpoint/2010/main" val="141154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75309"/>
              </p:ext>
            </p:extLst>
          </p:nvPr>
        </p:nvGraphicFramePr>
        <p:xfrm>
          <a:off x="0" y="0"/>
          <a:ext cx="12192000" cy="5336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742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A4874FE-40FC-49AF-9E19-25C0FB569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664388"/>
              </p:ext>
            </p:extLst>
          </p:nvPr>
        </p:nvGraphicFramePr>
        <p:xfrm>
          <a:off x="73770" y="290513"/>
          <a:ext cx="12118230" cy="515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8995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 dirty="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D2959AB-9382-46CF-B68C-D4141A7EF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55100"/>
              </p:ext>
            </p:extLst>
          </p:nvPr>
        </p:nvGraphicFramePr>
        <p:xfrm>
          <a:off x="0" y="0"/>
          <a:ext cx="12192000" cy="596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7035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247"/>
              </p:ext>
            </p:extLst>
          </p:nvPr>
        </p:nvGraphicFramePr>
        <p:xfrm>
          <a:off x="0" y="290512"/>
          <a:ext cx="12075318" cy="534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304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0366A844-94E8-4AB4-84E4-EE1921A82A58}"/>
              </a:ext>
            </a:extLst>
          </p:cNvPr>
          <p:cNvGrpSpPr/>
          <p:nvPr/>
        </p:nvGrpSpPr>
        <p:grpSpPr>
          <a:xfrm>
            <a:off x="-589280" y="5783297"/>
            <a:ext cx="12781280" cy="1179179"/>
            <a:chOff x="-505179" y="4337473"/>
            <a:chExt cx="9738079" cy="88438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93562D6-F855-41D7-8703-A5D5C0B9A299}"/>
                </a:ext>
              </a:extLst>
            </p:cNvPr>
            <p:cNvSpPr/>
            <p:nvPr/>
          </p:nvSpPr>
          <p:spPr>
            <a:xfrm>
              <a:off x="0" y="4381675"/>
              <a:ext cx="9144000" cy="76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27EB494-BC52-470D-AA1A-3D5046D38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6786" r="20833" b="4048"/>
            <a:stretch/>
          </p:blipFill>
          <p:spPr>
            <a:xfrm>
              <a:off x="-505179" y="4383813"/>
              <a:ext cx="7239000" cy="6477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BBDF324-B8DD-422E-ACAC-C66B15D31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067"/>
            <a:stretch/>
          </p:blipFill>
          <p:spPr>
            <a:xfrm>
              <a:off x="-101600" y="5010287"/>
              <a:ext cx="9334500" cy="21157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0C6C7F1-3721-41DB-90DF-73A9E3C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821" y="4358290"/>
              <a:ext cx="2215758" cy="711096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C6BDD07-64CB-4A48-B296-8E9F22135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36" r="28955"/>
            <a:stretch/>
          </p:blipFill>
          <p:spPr>
            <a:xfrm>
              <a:off x="6661385" y="4337473"/>
              <a:ext cx="124288" cy="711096"/>
            </a:xfrm>
            <a:prstGeom prst="rect">
              <a:avLst/>
            </a:prstGeom>
          </p:spPr>
        </p:pic>
      </p:grpSp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893026"/>
              </p:ext>
            </p:extLst>
          </p:nvPr>
        </p:nvGraphicFramePr>
        <p:xfrm>
          <a:off x="73770" y="0"/>
          <a:ext cx="12118230" cy="5783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0073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1847</Words>
  <Application>Microsoft Office PowerPoint</Application>
  <PresentationFormat>Panorámica</PresentationFormat>
  <Paragraphs>580</Paragraphs>
  <Slides>49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62" baseType="lpstr">
      <vt:lpstr>Agency FB</vt:lpstr>
      <vt:lpstr>Arial</vt:lpstr>
      <vt:lpstr>Arial </vt:lpstr>
      <vt:lpstr>Arial Black</vt:lpstr>
      <vt:lpstr>Calibri</vt:lpstr>
      <vt:lpstr>Calibri Light</vt:lpstr>
      <vt:lpstr>Courier New</vt:lpstr>
      <vt:lpstr>Franklin Gothic Medium</vt:lpstr>
      <vt:lpstr>Montserrat</vt:lpstr>
      <vt:lpstr>Montserrat Black</vt:lpstr>
      <vt:lpstr>Montserrat Bold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POLÍTICA DE PARTICIPACION SOCIAL EN SALUD Resolución 2063 del 9 de Junio de 2017  </vt:lpstr>
      <vt:lpstr>PLAN DE ACCION 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41</dc:creator>
  <cp:lastModifiedBy>William Andrés Echavarría  Bedoya</cp:lastModifiedBy>
  <cp:revision>25</cp:revision>
  <dcterms:created xsi:type="dcterms:W3CDTF">2022-11-24T14:04:00Z</dcterms:created>
  <dcterms:modified xsi:type="dcterms:W3CDTF">2022-11-29T02:02:24Z</dcterms:modified>
</cp:coreProperties>
</file>